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283" r:id="rId3"/>
    <p:sldId id="303" r:id="rId4"/>
    <p:sldId id="311" r:id="rId5"/>
    <p:sldId id="322" r:id="rId6"/>
    <p:sldId id="323" r:id="rId7"/>
    <p:sldId id="335" r:id="rId8"/>
    <p:sldId id="307" r:id="rId9"/>
    <p:sldId id="355" r:id="rId10"/>
    <p:sldId id="356" r:id="rId11"/>
    <p:sldId id="357" r:id="rId12"/>
    <p:sldId id="359" r:id="rId13"/>
    <p:sldId id="343" r:id="rId14"/>
    <p:sldId id="327" r:id="rId15"/>
    <p:sldId id="33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59C98A-870E-3F3E-2A66-1D86A8D5ECF2}" name="Robert Wray" initials="RW" userId="S::bob.wray.cic@iqmri.org::21338e49-f1c3-4542-b855-3e5e6773f15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bert Wray" initials="RW" lastIdx="1" clrIdx="0">
    <p:extLst>
      <p:ext uri="{19B8F6BF-5375-455C-9EA6-DF929625EA0E}">
        <p15:presenceInfo xmlns:p15="http://schemas.microsoft.com/office/powerpoint/2012/main" userId="S::robert.wray@cic.iqmri.org::716e0436-4b9c-4871-85b8-e455226fbb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EFBAF"/>
    <a:srgbClr val="F48A00"/>
    <a:srgbClr val="D87A00"/>
    <a:srgbClr val="FF9300"/>
    <a:srgbClr val="FFFFFF"/>
    <a:srgbClr val="00FB92"/>
    <a:srgbClr val="00FA00"/>
    <a:srgbClr val="9437FF"/>
    <a:srgbClr val="ACAEAF"/>
    <a:srgbClr val="1644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0412E-A08A-4ADC-9192-268A67CF3F1C}" v="873" dt="2024-05-29T11:20:39.0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p:restoredTop sz="86364"/>
  </p:normalViewPr>
  <p:slideViewPr>
    <p:cSldViewPr snapToGrid="0" snapToObjects="1">
      <p:cViewPr varScale="1">
        <p:scale>
          <a:sx n="156" d="100"/>
          <a:sy n="156" d="100"/>
        </p:scale>
        <p:origin x="45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27T21:33:58.214" idx="1">
    <p:pos x="1209" y="493"/>
    <p:text>Consider breaking into two slides where one slide just explains the task and the second slide explains the approach to achieving the task. The audience will need help understanding the task...</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6BBB1-3284-4644-9A90-BD8313361FC6}" type="datetimeFigureOut">
              <a:rPr lang="en-US" smtClean="0"/>
              <a:t>6/5/2024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FDDB8-AE5E-0E44-BF8A-92D748406A5D}" type="slidenum">
              <a:rPr lang="en-US" smtClean="0"/>
              <a:t>‹#›</a:t>
            </a:fld>
            <a:endParaRPr lang="en-US" dirty="0"/>
          </a:p>
        </p:txBody>
      </p:sp>
    </p:spTree>
    <p:extLst>
      <p:ext uri="{BB962C8B-B14F-4D97-AF65-F5344CB8AC3E}">
        <p14:creationId xmlns:p14="http://schemas.microsoft.com/office/powerpoint/2010/main" val="2207425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is about a grounding algorithm implemented in Soar that helps agents form specific goals about its situation so that it can “follow the rules”</a:t>
            </a:r>
          </a:p>
        </p:txBody>
      </p:sp>
      <p:sp>
        <p:nvSpPr>
          <p:cNvPr id="4" name="Slide Number Placeholder 3"/>
          <p:cNvSpPr>
            <a:spLocks noGrp="1"/>
          </p:cNvSpPr>
          <p:nvPr>
            <p:ph type="sldNum" sz="quarter" idx="5"/>
          </p:nvPr>
        </p:nvSpPr>
        <p:spPr/>
        <p:txBody>
          <a:bodyPr/>
          <a:lstStyle/>
          <a:p>
            <a:fld id="{73BFDDB8-AE5E-0E44-BF8A-92D748406A5D}" type="slidenum">
              <a:rPr lang="en-US" smtClean="0"/>
              <a:t>1</a:t>
            </a:fld>
            <a:endParaRPr lang="en-US" dirty="0"/>
          </a:p>
        </p:txBody>
      </p:sp>
    </p:spTree>
    <p:extLst>
      <p:ext uri="{BB962C8B-B14F-4D97-AF65-F5344CB8AC3E}">
        <p14:creationId xmlns:p14="http://schemas.microsoft.com/office/powerpoint/2010/main" val="340452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13</a:t>
            </a:fld>
            <a:endParaRPr lang="en-US" dirty="0"/>
          </a:p>
        </p:txBody>
      </p:sp>
    </p:spTree>
    <p:extLst>
      <p:ext uri="{BB962C8B-B14F-4D97-AF65-F5344CB8AC3E}">
        <p14:creationId xmlns:p14="http://schemas.microsoft.com/office/powerpoint/2010/main" val="2800438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moments matter, then you care about the difference between the two bottom lines. If they don’t, the anticipatory processing is not as critical.</a:t>
            </a:r>
          </a:p>
        </p:txBody>
      </p:sp>
      <p:sp>
        <p:nvSpPr>
          <p:cNvPr id="4" name="Slide Number Placeholder 3"/>
          <p:cNvSpPr>
            <a:spLocks noGrp="1"/>
          </p:cNvSpPr>
          <p:nvPr>
            <p:ph type="sldNum" sz="quarter" idx="5"/>
          </p:nvPr>
        </p:nvSpPr>
        <p:spPr/>
        <p:txBody>
          <a:bodyPr/>
          <a:lstStyle/>
          <a:p>
            <a:fld id="{73BFDDB8-AE5E-0E44-BF8A-92D748406A5D}" type="slidenum">
              <a:rPr lang="en-US" smtClean="0"/>
              <a:t>15</a:t>
            </a:fld>
            <a:endParaRPr lang="en-US" dirty="0"/>
          </a:p>
        </p:txBody>
      </p:sp>
    </p:spTree>
    <p:extLst>
      <p:ext uri="{BB962C8B-B14F-4D97-AF65-F5344CB8AC3E}">
        <p14:creationId xmlns:p14="http://schemas.microsoft.com/office/powerpoint/2010/main" val="3999360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deploy agents in the world, we need them to be able to follow the rules. But there are many different contexts an AI agent can face.</a:t>
            </a:r>
          </a:p>
        </p:txBody>
      </p:sp>
      <p:sp>
        <p:nvSpPr>
          <p:cNvPr id="4" name="Slide Number Placeholder 3"/>
          <p:cNvSpPr>
            <a:spLocks noGrp="1"/>
          </p:cNvSpPr>
          <p:nvPr>
            <p:ph type="sldNum" sz="quarter" idx="5"/>
          </p:nvPr>
        </p:nvSpPr>
        <p:spPr/>
        <p:txBody>
          <a:bodyPr/>
          <a:lstStyle/>
          <a:p>
            <a:fld id="{73BFDDB8-AE5E-0E44-BF8A-92D748406A5D}" type="slidenum">
              <a:rPr lang="en-US" smtClean="0"/>
              <a:t>2</a:t>
            </a:fld>
            <a:endParaRPr lang="en-US" dirty="0"/>
          </a:p>
        </p:txBody>
      </p:sp>
    </p:spTree>
    <p:extLst>
      <p:ext uri="{BB962C8B-B14F-4D97-AF65-F5344CB8AC3E}">
        <p14:creationId xmlns:p14="http://schemas.microsoft.com/office/powerpoint/2010/main" val="175754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hard? “following the rules” doesn’t just mean solving a constraint satisfaction problem, there are many complications to face together.</a:t>
            </a:r>
            <a:br>
              <a:rPr lang="en-US" dirty="0"/>
            </a:br>
            <a:br>
              <a:rPr lang="en-US" dirty="0"/>
            </a:br>
            <a:r>
              <a:rPr lang="en-US" dirty="0"/>
              <a:t>We don’t necessarily deal with all of these yet, but this is what we keep in mind and represents a target for the complexities an agent has to deal with.</a:t>
            </a:r>
          </a:p>
        </p:txBody>
      </p:sp>
      <p:sp>
        <p:nvSpPr>
          <p:cNvPr id="4" name="Slide Number Placeholder 3"/>
          <p:cNvSpPr>
            <a:spLocks noGrp="1"/>
          </p:cNvSpPr>
          <p:nvPr>
            <p:ph type="sldNum" sz="quarter" idx="5"/>
          </p:nvPr>
        </p:nvSpPr>
        <p:spPr/>
        <p:txBody>
          <a:bodyPr/>
          <a:lstStyle/>
          <a:p>
            <a:fld id="{73BFDDB8-AE5E-0E44-BF8A-92D748406A5D}" type="slidenum">
              <a:rPr lang="en-US" smtClean="0"/>
              <a:t>3</a:t>
            </a:fld>
            <a:endParaRPr lang="en-US" dirty="0"/>
          </a:p>
        </p:txBody>
      </p:sp>
    </p:spTree>
    <p:extLst>
      <p:ext uri="{BB962C8B-B14F-4D97-AF65-F5344CB8AC3E}">
        <p14:creationId xmlns:p14="http://schemas.microsoft.com/office/powerpoint/2010/main" val="108947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Wanted to focus in on this one computational problem within our proposed pipeline. That’s the focus in our paper for CSCI.</a:t>
            </a:r>
          </a:p>
          <a:p>
            <a:endParaRPr lang="en-US" dirty="0"/>
          </a:p>
          <a:p>
            <a:r>
              <a:rPr lang="en-US" dirty="0"/>
              <a:t>Not just solving grounding of constraints, but also making sure that solution is viable in this pipeline, which means it can be used in </a:t>
            </a:r>
            <a:r>
              <a:rPr lang="en-US" dirty="0" err="1"/>
              <a:t>realtime</a:t>
            </a:r>
            <a:r>
              <a:rPr lang="en-US" dirty="0"/>
              <a:t> to generate constraint-relevant goals that an autonomous agent integrates with its ongoing tasks.</a:t>
            </a:r>
          </a:p>
        </p:txBody>
      </p:sp>
      <p:sp>
        <p:nvSpPr>
          <p:cNvPr id="4" name="Slide Number Placeholder 3"/>
          <p:cNvSpPr>
            <a:spLocks noGrp="1"/>
          </p:cNvSpPr>
          <p:nvPr>
            <p:ph type="sldNum" sz="quarter" idx="5"/>
          </p:nvPr>
        </p:nvSpPr>
        <p:spPr/>
        <p:txBody>
          <a:bodyPr/>
          <a:lstStyle/>
          <a:p>
            <a:fld id="{73BFDDB8-AE5E-0E44-BF8A-92D748406A5D}" type="slidenum">
              <a:rPr lang="en-US" smtClean="0"/>
              <a:t>6</a:t>
            </a:fld>
            <a:endParaRPr lang="en-US" dirty="0"/>
          </a:p>
        </p:txBody>
      </p:sp>
    </p:spTree>
    <p:extLst>
      <p:ext uri="{BB962C8B-B14F-4D97-AF65-F5344CB8AC3E}">
        <p14:creationId xmlns:p14="http://schemas.microsoft.com/office/powerpoint/2010/main" val="165894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even just about active inference – you have to detect the extent of what you already know – active inference is to some extent what you can begin to solve after you’ve solved this. (What are the statuses of constraints I care about, given what I’ve observed?)</a:t>
            </a:r>
          </a:p>
        </p:txBody>
      </p:sp>
      <p:sp>
        <p:nvSpPr>
          <p:cNvPr id="4" name="Slide Number Placeholder 3"/>
          <p:cNvSpPr>
            <a:spLocks noGrp="1"/>
          </p:cNvSpPr>
          <p:nvPr>
            <p:ph type="sldNum" sz="quarter" idx="5"/>
          </p:nvPr>
        </p:nvSpPr>
        <p:spPr/>
        <p:txBody>
          <a:bodyPr/>
          <a:lstStyle/>
          <a:p>
            <a:fld id="{73BFDDB8-AE5E-0E44-BF8A-92D748406A5D}" type="slidenum">
              <a:rPr lang="en-US" smtClean="0"/>
              <a:t>8</a:t>
            </a:fld>
            <a:endParaRPr lang="en-US" dirty="0"/>
          </a:p>
        </p:txBody>
      </p:sp>
    </p:spTree>
    <p:extLst>
      <p:ext uri="{BB962C8B-B14F-4D97-AF65-F5344CB8AC3E}">
        <p14:creationId xmlns:p14="http://schemas.microsoft.com/office/powerpoint/2010/main" val="2184767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there are two graphs in the agent</a:t>
            </a:r>
          </a:p>
        </p:txBody>
      </p:sp>
      <p:sp>
        <p:nvSpPr>
          <p:cNvPr id="4" name="Slide Number Placeholder 3"/>
          <p:cNvSpPr>
            <a:spLocks noGrp="1"/>
          </p:cNvSpPr>
          <p:nvPr>
            <p:ph type="sldNum" sz="quarter" idx="5"/>
          </p:nvPr>
        </p:nvSpPr>
        <p:spPr/>
        <p:txBody>
          <a:bodyPr/>
          <a:lstStyle/>
          <a:p>
            <a:fld id="{73BFDDB8-AE5E-0E44-BF8A-92D748406A5D}" type="slidenum">
              <a:rPr lang="en-US" smtClean="0"/>
              <a:t>9</a:t>
            </a:fld>
            <a:endParaRPr lang="en-US" dirty="0"/>
          </a:p>
        </p:txBody>
      </p:sp>
    </p:spTree>
    <p:extLst>
      <p:ext uri="{BB962C8B-B14F-4D97-AF65-F5344CB8AC3E}">
        <p14:creationId xmlns:p14="http://schemas.microsoft.com/office/powerpoint/2010/main" val="2219874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now that the agent just takes the same recognition knowledge from before and just applies it to the real world instead at this point.</a:t>
            </a:r>
            <a:br>
              <a:rPr lang="en-US" dirty="0"/>
            </a:br>
            <a:r>
              <a:rPr lang="en-US" dirty="0"/>
              <a:t>It’s about knowing what you don’t know to some extent.</a:t>
            </a:r>
            <a:br>
              <a:rPr lang="en-US" dirty="0"/>
            </a:br>
            <a:br>
              <a:rPr lang="en-US" dirty="0"/>
            </a:br>
            <a:r>
              <a:rPr lang="en-US" dirty="0"/>
              <a:t>That’s what partial grounding gives us – it’s the ability to recognize what to look for based on what you already know to determine whether a constraint is being violated</a:t>
            </a:r>
          </a:p>
        </p:txBody>
      </p:sp>
      <p:sp>
        <p:nvSpPr>
          <p:cNvPr id="4" name="Slide Number Placeholder 3"/>
          <p:cNvSpPr>
            <a:spLocks noGrp="1"/>
          </p:cNvSpPr>
          <p:nvPr>
            <p:ph type="sldNum" sz="quarter" idx="5"/>
          </p:nvPr>
        </p:nvSpPr>
        <p:spPr/>
        <p:txBody>
          <a:bodyPr/>
          <a:lstStyle/>
          <a:p>
            <a:fld id="{73BFDDB8-AE5E-0E44-BF8A-92D748406A5D}" type="slidenum">
              <a:rPr lang="en-US" smtClean="0"/>
              <a:t>10</a:t>
            </a:fld>
            <a:endParaRPr lang="en-US" dirty="0"/>
          </a:p>
        </p:txBody>
      </p:sp>
    </p:spTree>
    <p:extLst>
      <p:ext uri="{BB962C8B-B14F-4D97-AF65-F5344CB8AC3E}">
        <p14:creationId xmlns:p14="http://schemas.microsoft.com/office/powerpoint/2010/main" val="4049940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I’ve talked about was designed to be sensitive to the structure of constraints. The idea is that when we introduce a new constraint, but with known structure like that in a previous constraint, because our system learns, it will now also be able to recognize groundings for this new constraint.</a:t>
            </a:r>
          </a:p>
        </p:txBody>
      </p:sp>
      <p:sp>
        <p:nvSpPr>
          <p:cNvPr id="4" name="Slide Number Placeholder 3"/>
          <p:cNvSpPr>
            <a:spLocks noGrp="1"/>
          </p:cNvSpPr>
          <p:nvPr>
            <p:ph type="sldNum" sz="quarter" idx="5"/>
          </p:nvPr>
        </p:nvSpPr>
        <p:spPr/>
        <p:txBody>
          <a:bodyPr/>
          <a:lstStyle/>
          <a:p>
            <a:fld id="{73BFDDB8-AE5E-0E44-BF8A-92D748406A5D}" type="slidenum">
              <a:rPr lang="en-US" smtClean="0"/>
              <a:t>11</a:t>
            </a:fld>
            <a:endParaRPr lang="en-US" dirty="0"/>
          </a:p>
        </p:txBody>
      </p:sp>
    </p:spTree>
    <p:extLst>
      <p:ext uri="{BB962C8B-B14F-4D97-AF65-F5344CB8AC3E}">
        <p14:creationId xmlns:p14="http://schemas.microsoft.com/office/powerpoint/2010/main" val="1467455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12</a:t>
            </a:fld>
            <a:endParaRPr lang="en-US" dirty="0"/>
          </a:p>
        </p:txBody>
      </p:sp>
    </p:spTree>
    <p:extLst>
      <p:ext uri="{BB962C8B-B14F-4D97-AF65-F5344CB8AC3E}">
        <p14:creationId xmlns:p14="http://schemas.microsoft.com/office/powerpoint/2010/main" val="535245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8336-3D7E-3042-B33D-E690532DF805}"/>
              </a:ext>
            </a:extLst>
          </p:cNvPr>
          <p:cNvSpPr>
            <a:spLocks noGrp="1"/>
          </p:cNvSpPr>
          <p:nvPr>
            <p:ph type="ctrTitle"/>
          </p:nvPr>
        </p:nvSpPr>
        <p:spPr>
          <a:xfrm>
            <a:off x="1524000" y="1122363"/>
            <a:ext cx="9144000" cy="2387600"/>
          </a:xfrm>
        </p:spPr>
        <p:txBody>
          <a:bodyPr anchor="b"/>
          <a:lstStyle>
            <a:lvl1pPr algn="ctr">
              <a:defRPr sz="6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20CCBE-74AD-E049-A727-32468C218A11}"/>
              </a:ext>
            </a:extLst>
          </p:cNvPr>
          <p:cNvSpPr>
            <a:spLocks noGrp="1"/>
          </p:cNvSpPr>
          <p:nvPr>
            <p:ph type="subTitle" idx="1"/>
          </p:nvPr>
        </p:nvSpPr>
        <p:spPr>
          <a:xfrm>
            <a:off x="5099222" y="3565318"/>
            <a:ext cx="5568778" cy="1655762"/>
          </a:xfrm>
        </p:spPr>
        <p:txBody>
          <a:bodyPr/>
          <a:lstStyle>
            <a:lvl1pPr marL="0" indent="0" algn="ctr">
              <a:buNone/>
              <a:defRPr sz="24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7ACBE8D-5297-C147-8194-1339688CCE94}"/>
              </a:ext>
            </a:extLst>
          </p:cNvPr>
          <p:cNvSpPr>
            <a:spLocks noGrp="1"/>
          </p:cNvSpPr>
          <p:nvPr>
            <p:ph type="dt" sz="half" idx="10"/>
          </p:nvPr>
        </p:nvSpPr>
        <p:spPr>
          <a:xfrm>
            <a:off x="838200" y="6356350"/>
            <a:ext cx="2743200" cy="365125"/>
          </a:xfrm>
          <a:prstGeom prst="rect">
            <a:avLst/>
          </a:prstGeom>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dirty="0"/>
          </a:p>
        </p:txBody>
      </p:sp>
      <p:sp>
        <p:nvSpPr>
          <p:cNvPr id="5" name="Footer Placeholder 4">
            <a:extLst>
              <a:ext uri="{FF2B5EF4-FFF2-40B4-BE49-F238E27FC236}">
                <a16:creationId xmlns:a16="http://schemas.microsoft.com/office/drawing/2014/main" id="{557F3921-0C4A-FE4B-92C7-4DC7EFEC44F3}"/>
              </a:ext>
            </a:extLst>
          </p:cNvPr>
          <p:cNvSpPr>
            <a:spLocks noGrp="1"/>
          </p:cNvSpPr>
          <p:nvPr>
            <p:ph type="ftr" sz="quarter" idx="11"/>
          </p:nvPr>
        </p:nvSpPr>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AF8EB248-4553-3341-B1C2-6E172FFDB6EF}"/>
              </a:ext>
            </a:extLst>
          </p:cNvPr>
          <p:cNvSpPr>
            <a:spLocks noGrp="1"/>
          </p:cNvSpPr>
          <p:nvPr>
            <p:ph type="sldNum" sz="quarter" idx="12"/>
          </p:nvPr>
        </p:nvSpPr>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8" name="Picture 7" descr="A picture containing logo&#10;&#10;Description automatically generated">
            <a:extLst>
              <a:ext uri="{FF2B5EF4-FFF2-40B4-BE49-F238E27FC236}">
                <a16:creationId xmlns:a16="http://schemas.microsoft.com/office/drawing/2014/main" id="{5A0AE10D-C487-F949-A92C-E21691EA5A22}"/>
              </a:ext>
            </a:extLst>
          </p:cNvPr>
          <p:cNvPicPr>
            <a:picLocks noChangeAspect="1"/>
          </p:cNvPicPr>
          <p:nvPr userDrawn="1"/>
        </p:nvPicPr>
        <p:blipFill>
          <a:blip r:embed="rId2"/>
          <a:stretch>
            <a:fillRect/>
          </a:stretch>
        </p:blipFill>
        <p:spPr>
          <a:xfrm>
            <a:off x="1065848" y="3361101"/>
            <a:ext cx="4234249" cy="2064196"/>
          </a:xfrm>
          <a:prstGeom prst="rect">
            <a:avLst/>
          </a:prstGeom>
        </p:spPr>
      </p:pic>
      <p:sp>
        <p:nvSpPr>
          <p:cNvPr id="9" name="Rectangle 8">
            <a:extLst>
              <a:ext uri="{FF2B5EF4-FFF2-40B4-BE49-F238E27FC236}">
                <a16:creationId xmlns:a16="http://schemas.microsoft.com/office/drawing/2014/main" id="{A73ED1C7-4643-2D46-9E7E-622B2A407F23}"/>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04015B5-BDD5-DB43-9850-F6756B5FE413}"/>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4527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727E-E383-2040-B162-50B0BF6293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0AE8C7-8DBD-1D4C-8DC6-EC4FD9ECC8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ADEABA3-1AA3-C54C-A042-69F88833B6D2}"/>
              </a:ext>
            </a:extLst>
          </p:cNvPr>
          <p:cNvSpPr>
            <a:spLocks noGrp="1"/>
          </p:cNvSpPr>
          <p:nvPr>
            <p:ph type="ftr" sz="quarter" idx="11"/>
          </p:nvPr>
        </p:nvSpPr>
        <p:spPr/>
        <p:txBody>
          <a:body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8EFD9FA5-8683-4748-A947-83D0D24C582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69701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B140B2-C8DD-7D49-8C4C-E76A36F9EF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6BC09-9D38-D546-93F8-A40091D341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0F64398-367E-6C4D-9143-F7CB6D471CF1}"/>
              </a:ext>
            </a:extLst>
          </p:cNvPr>
          <p:cNvSpPr>
            <a:spLocks noGrp="1"/>
          </p:cNvSpPr>
          <p:nvPr>
            <p:ph type="ftr" sz="quarter" idx="11"/>
          </p:nvPr>
        </p:nvSpPr>
        <p:spPr/>
        <p:txBody>
          <a:body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3EFD7A82-46CE-5847-967B-6FADC6847FF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12548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7821-4D55-0449-A265-E50739697F41}"/>
              </a:ext>
            </a:extLst>
          </p:cNvPr>
          <p:cNvSpPr>
            <a:spLocks noGrp="1"/>
          </p:cNvSpPr>
          <p:nvPr>
            <p:ph type="title"/>
          </p:nvPr>
        </p:nvSpPr>
        <p:spPr/>
        <p:txBody>
          <a:bodyPr/>
          <a:lstStyle>
            <a:lvl1pPr>
              <a:defRPr>
                <a:solidFill>
                  <a:srgbClr val="16447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425222-F0F0-CD40-BDA6-BF3A418C118A}"/>
              </a:ext>
            </a:extLst>
          </p:cNvPr>
          <p:cNvSpPr>
            <a:spLocks noGrp="1"/>
          </p:cNvSpPr>
          <p:nvPr>
            <p:ph idx="1"/>
          </p:nvPr>
        </p:nvSpPr>
        <p:spPr>
          <a:xfrm>
            <a:off x="850557" y="1825625"/>
            <a:ext cx="10515600" cy="4351338"/>
          </a:xfrm>
        </p:spPr>
        <p:txBody>
          <a:bodyPr/>
          <a:lstStyle>
            <a:lvl1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3659D40-DAF0-934E-AD5D-CE319220C316}"/>
              </a:ext>
            </a:extLst>
          </p:cNvPr>
          <p:cNvSpPr>
            <a:spLocks noGrp="1"/>
          </p:cNvSpPr>
          <p:nvPr>
            <p:ph type="ftr" sz="quarter" idx="11"/>
          </p:nvPr>
        </p:nvSpPr>
        <p:spPr>
          <a:xfrm>
            <a:off x="4038600" y="6604088"/>
            <a:ext cx="4114800" cy="228600"/>
          </a:xfrm>
        </p:spPr>
        <p:txBody>
          <a:bodyPr/>
          <a:lstStyle>
            <a:lvl1pPr>
              <a:defRPr sz="1000">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Soar Workshop (c) 2024 Center for Integrated Cognition</a:t>
            </a:r>
            <a:endParaRPr lang="en-US" dirty="0"/>
          </a:p>
        </p:txBody>
      </p:sp>
      <p:sp>
        <p:nvSpPr>
          <p:cNvPr id="7" name="Rectangle 6">
            <a:extLst>
              <a:ext uri="{FF2B5EF4-FFF2-40B4-BE49-F238E27FC236}">
                <a16:creationId xmlns:a16="http://schemas.microsoft.com/office/drawing/2014/main" id="{AA74D2A7-6DC6-474C-ACB2-4D5C3301316E}"/>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D84A6F3-5B4C-0545-A867-47D86544BD53}"/>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28721CB0-23F0-CB45-A7F4-DC4C6BA8BFB3}"/>
              </a:ext>
            </a:extLst>
          </p:cNvPr>
          <p:cNvSpPr>
            <a:spLocks noGrp="1"/>
          </p:cNvSpPr>
          <p:nvPr>
            <p:ph type="sldNum" sz="quarter" idx="12"/>
          </p:nvPr>
        </p:nvSpPr>
        <p:spPr>
          <a:xfrm>
            <a:off x="-45216" y="6479320"/>
            <a:ext cx="418070" cy="365125"/>
          </a:xfrm>
        </p:spPr>
        <p:txBody>
          <a:bodyPr/>
          <a:lstStyle>
            <a:lvl1pPr>
              <a:defRPr sz="1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spTree>
    <p:extLst>
      <p:ext uri="{BB962C8B-B14F-4D97-AF65-F5344CB8AC3E}">
        <p14:creationId xmlns:p14="http://schemas.microsoft.com/office/powerpoint/2010/main" val="323600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6803-4D45-8F42-9625-528307524E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42DCE7-712E-2B48-B8D0-4711A376D2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B52AE253-0C04-4F4B-B746-39FB983058DB}"/>
              </a:ext>
            </a:extLst>
          </p:cNvPr>
          <p:cNvSpPr>
            <a:spLocks noGrp="1"/>
          </p:cNvSpPr>
          <p:nvPr>
            <p:ph type="ftr" sz="quarter" idx="11"/>
          </p:nvPr>
        </p:nvSpPr>
        <p:spPr/>
        <p:txBody>
          <a:body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310A5088-EFBE-6D47-9AC7-D88472DCDABD}"/>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661526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AA9E-9038-E145-A9AA-554385B46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AEBC2-66E4-A741-B696-F3D08DC58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64C7B3-7A9D-E749-AE40-BD65C4F6BF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35FB4CA-79BA-224A-B8E6-75D1A1F3DA2E}"/>
              </a:ext>
            </a:extLst>
          </p:cNvPr>
          <p:cNvSpPr>
            <a:spLocks noGrp="1"/>
          </p:cNvSpPr>
          <p:nvPr>
            <p:ph type="ftr" sz="quarter" idx="11"/>
          </p:nvPr>
        </p:nvSpPr>
        <p:spPr/>
        <p:txBody>
          <a:bodyPr/>
          <a:lstStyle/>
          <a:p>
            <a:r>
              <a:rPr lang="en-US"/>
              <a:t>Soar Workshop (c) 2024 Center for Integrated Cognition</a:t>
            </a:r>
            <a:endParaRPr lang="en-US" dirty="0"/>
          </a:p>
        </p:txBody>
      </p:sp>
      <p:sp>
        <p:nvSpPr>
          <p:cNvPr id="7" name="Slide Number Placeholder 6">
            <a:extLst>
              <a:ext uri="{FF2B5EF4-FFF2-40B4-BE49-F238E27FC236}">
                <a16:creationId xmlns:a16="http://schemas.microsoft.com/office/drawing/2014/main" id="{B09C2C47-9245-2F47-B90C-FF2C8854514A}"/>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80122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EBFD-A83B-2047-A62B-AA4E0474C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E508C-5D2C-0645-9BF1-7B42FCD9D2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82D44-F4D8-7E42-98A9-6878BEF01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65B926-2727-0849-92AD-EF15880F1C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F4463-B941-BE42-997E-4740C6BE24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9076468C-D838-3F44-ABDD-3F95582F1C5D}"/>
              </a:ext>
            </a:extLst>
          </p:cNvPr>
          <p:cNvSpPr>
            <a:spLocks noGrp="1"/>
          </p:cNvSpPr>
          <p:nvPr>
            <p:ph type="ftr" sz="quarter" idx="11"/>
          </p:nvPr>
        </p:nvSpPr>
        <p:spPr/>
        <p:txBody>
          <a:bodyPr/>
          <a:lstStyle/>
          <a:p>
            <a:r>
              <a:rPr lang="en-US"/>
              <a:t>Soar Workshop (c) 2024 Center for Integrated Cognition</a:t>
            </a:r>
            <a:endParaRPr lang="en-US" dirty="0"/>
          </a:p>
        </p:txBody>
      </p:sp>
      <p:sp>
        <p:nvSpPr>
          <p:cNvPr id="9" name="Slide Number Placeholder 8">
            <a:extLst>
              <a:ext uri="{FF2B5EF4-FFF2-40B4-BE49-F238E27FC236}">
                <a16:creationId xmlns:a16="http://schemas.microsoft.com/office/drawing/2014/main" id="{303817BF-7E0B-C94D-92BD-F583AB55C2DB}"/>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78954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2FF-AC46-0640-AD7D-12BC1145090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1C37EEAB-510B-6A4F-A13F-2FB4C4802783}"/>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9E1EBD25-079B-154D-A968-650A17752783}"/>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339941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07848-B6DF-8543-B2B0-E2C3D709D750}"/>
              </a:ext>
            </a:extLst>
          </p:cNvPr>
          <p:cNvSpPr>
            <a:spLocks noGrp="1"/>
          </p:cNvSpPr>
          <p:nvPr>
            <p:ph type="ftr" sz="quarter" idx="11"/>
          </p:nvPr>
        </p:nvSpPr>
        <p:spPr/>
        <p:txBody>
          <a:bodyPr/>
          <a:lstStyle/>
          <a:p>
            <a:r>
              <a:rPr lang="en-US"/>
              <a:t>Soar Workshop (c) 2024 Center for Integrated Cognition</a:t>
            </a:r>
            <a:endParaRPr lang="en-US" dirty="0"/>
          </a:p>
        </p:txBody>
      </p:sp>
      <p:sp>
        <p:nvSpPr>
          <p:cNvPr id="4" name="Slide Number Placeholder 3">
            <a:extLst>
              <a:ext uri="{FF2B5EF4-FFF2-40B4-BE49-F238E27FC236}">
                <a16:creationId xmlns:a16="http://schemas.microsoft.com/office/drawing/2014/main" id="{57477FF2-5581-3247-A41D-D7AB059B05A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331997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3F16-58A9-4E48-8A35-DFE4C9AFA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7C8EA-20F0-504A-AFA6-B7B005C35B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30A530-A3D6-B842-B311-C4579BB6A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3A6FDFB5-BB9B-7D4F-A817-BCA14E43A923}"/>
              </a:ext>
            </a:extLst>
          </p:cNvPr>
          <p:cNvSpPr>
            <a:spLocks noGrp="1"/>
          </p:cNvSpPr>
          <p:nvPr>
            <p:ph type="ftr" sz="quarter" idx="11"/>
          </p:nvPr>
        </p:nvSpPr>
        <p:spPr/>
        <p:txBody>
          <a:bodyPr/>
          <a:lstStyle/>
          <a:p>
            <a:r>
              <a:rPr lang="en-US"/>
              <a:t>Soar Workshop (c) 2024 Center for Integrated Cognition</a:t>
            </a:r>
            <a:endParaRPr lang="en-US" dirty="0"/>
          </a:p>
        </p:txBody>
      </p:sp>
      <p:sp>
        <p:nvSpPr>
          <p:cNvPr id="7" name="Slide Number Placeholder 6">
            <a:extLst>
              <a:ext uri="{FF2B5EF4-FFF2-40B4-BE49-F238E27FC236}">
                <a16:creationId xmlns:a16="http://schemas.microsoft.com/office/drawing/2014/main" id="{B0CDB600-3C57-A744-BAFD-E96038934B2E}"/>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75617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75FD-473A-1B46-8898-1D23F7324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3D1938-14C3-8249-8D17-C1D8E97CAE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83881D2-0036-7D4F-B9B7-240B960262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F467AA0-67E4-A043-BBA3-4D105A680082}"/>
              </a:ext>
            </a:extLst>
          </p:cNvPr>
          <p:cNvSpPr>
            <a:spLocks noGrp="1"/>
          </p:cNvSpPr>
          <p:nvPr>
            <p:ph type="ftr" sz="quarter" idx="11"/>
          </p:nvPr>
        </p:nvSpPr>
        <p:spPr/>
        <p:txBody>
          <a:bodyPr/>
          <a:lstStyle/>
          <a:p>
            <a:r>
              <a:rPr lang="en-US"/>
              <a:t>Soar Workshop (c) 2024 Center for Integrated Cognition</a:t>
            </a:r>
            <a:endParaRPr lang="en-US" dirty="0"/>
          </a:p>
        </p:txBody>
      </p:sp>
      <p:sp>
        <p:nvSpPr>
          <p:cNvPr id="7" name="Slide Number Placeholder 6">
            <a:extLst>
              <a:ext uri="{FF2B5EF4-FFF2-40B4-BE49-F238E27FC236}">
                <a16:creationId xmlns:a16="http://schemas.microsoft.com/office/drawing/2014/main" id="{DD4A0DF2-2E3E-FB47-9462-F6442537235F}"/>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84150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696579-403A-2D49-854A-F302A0CCD307}"/>
              </a:ext>
            </a:extLst>
          </p:cNvPr>
          <p:cNvSpPr>
            <a:spLocks noGrp="1"/>
          </p:cNvSpPr>
          <p:nvPr>
            <p:ph type="title"/>
          </p:nvPr>
        </p:nvSpPr>
        <p:spPr>
          <a:xfrm>
            <a:off x="1902940" y="365125"/>
            <a:ext cx="9450859"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4BA885-C88A-8443-BEC5-6285044E5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E62BFCA-B87E-4D49-9D40-90A0A822017C}"/>
              </a:ext>
            </a:extLst>
          </p:cNvPr>
          <p:cNvSpPr>
            <a:spLocks noGrp="1"/>
          </p:cNvSpPr>
          <p:nvPr>
            <p:ph type="ftr" sz="quarter" idx="3"/>
          </p:nvPr>
        </p:nvSpPr>
        <p:spPr>
          <a:xfrm>
            <a:off x="4038600" y="6591731"/>
            <a:ext cx="4114800" cy="228600"/>
          </a:xfrm>
          <a:prstGeom prst="rect">
            <a:avLst/>
          </a:prstGeom>
        </p:spPr>
        <p:txBody>
          <a:bodyPr vert="horz" lIns="91440" tIns="45720" rIns="91440" bIns="45720" rtlCol="0" anchor="ctr"/>
          <a:lstStyle>
            <a:lvl1pPr algn="ctr">
              <a:defRPr sz="1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Soar Workshop (c) 2024 Center for Integrated Cognition</a:t>
            </a:r>
            <a:endParaRPr lang="en-US" dirty="0"/>
          </a:p>
        </p:txBody>
      </p:sp>
      <p:sp>
        <p:nvSpPr>
          <p:cNvPr id="7" name="Rectangle 6">
            <a:extLst>
              <a:ext uri="{FF2B5EF4-FFF2-40B4-BE49-F238E27FC236}">
                <a16:creationId xmlns:a16="http://schemas.microsoft.com/office/drawing/2014/main" id="{B9C69BE9-79B8-3444-86D7-BD0CDEB294EB}"/>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AB7603F-716A-7640-8650-BC1C2787F571}"/>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C80CB11-A8CB-9B44-B1BE-A61179558FE6}"/>
              </a:ext>
            </a:extLst>
          </p:cNvPr>
          <p:cNvSpPr>
            <a:spLocks noGrp="1"/>
          </p:cNvSpPr>
          <p:nvPr>
            <p:ph type="sldNum" sz="quarter" idx="4"/>
          </p:nvPr>
        </p:nvSpPr>
        <p:spPr>
          <a:xfrm>
            <a:off x="12579" y="6476830"/>
            <a:ext cx="381000" cy="365125"/>
          </a:xfrm>
          <a:prstGeom prst="rect">
            <a:avLst/>
          </a:prstGeom>
        </p:spPr>
        <p:txBody>
          <a:bodyPr vert="horz" lIns="91440" tIns="45720" rIns="91440" bIns="45720" rtlCol="0" anchor="ctr"/>
          <a:lstStyle>
            <a:lvl1pPr algn="r">
              <a:defRPr sz="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10" name="Picture 9" descr="A picture containing logo&#10;&#10;Description automatically generated">
            <a:extLst>
              <a:ext uri="{FF2B5EF4-FFF2-40B4-BE49-F238E27FC236}">
                <a16:creationId xmlns:a16="http://schemas.microsoft.com/office/drawing/2014/main" id="{F53DB1AD-80EE-3140-B163-9C553C8105AA}"/>
              </a:ext>
            </a:extLst>
          </p:cNvPr>
          <p:cNvPicPr>
            <a:picLocks noChangeAspect="1"/>
          </p:cNvPicPr>
          <p:nvPr userDrawn="1"/>
        </p:nvPicPr>
        <p:blipFill rotWithShape="1">
          <a:blip r:embed="rId13"/>
          <a:srcRect l="6757" t="19438" r="57365" b="13617"/>
          <a:stretch/>
        </p:blipFill>
        <p:spPr>
          <a:xfrm>
            <a:off x="748639" y="547317"/>
            <a:ext cx="949358" cy="863540"/>
          </a:xfrm>
          <a:prstGeom prst="rect">
            <a:avLst/>
          </a:prstGeom>
        </p:spPr>
      </p:pic>
    </p:spTree>
    <p:extLst>
      <p:ext uri="{BB962C8B-B14F-4D97-AF65-F5344CB8AC3E}">
        <p14:creationId xmlns:p14="http://schemas.microsoft.com/office/powerpoint/2010/main" val="1973289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ntegratedcognition.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UgHMgLLuHFYvYBiVCnXLkzIFwsAksjF6/view?usp=sharing" TargetMode="External"/><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rive.google.com/file/d/1UgHMgLLuHFYvYBiVCnXLkzIFwsAksjF6/view?usp=sharing" TargetMode="Externa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00D3-8C13-3748-A9A7-B688F6C88AFA}"/>
              </a:ext>
            </a:extLst>
          </p:cNvPr>
          <p:cNvSpPr>
            <a:spLocks noGrp="1"/>
          </p:cNvSpPr>
          <p:nvPr>
            <p:ph type="ctrTitle"/>
          </p:nvPr>
        </p:nvSpPr>
        <p:spPr/>
        <p:txBody>
          <a:bodyPr>
            <a:normAutofit/>
          </a:bodyPr>
          <a:lstStyle/>
          <a:p>
            <a:pPr>
              <a:lnSpc>
                <a:spcPct val="100000"/>
              </a:lnSpc>
            </a:pPr>
            <a:r>
              <a:rPr lang="en-US" sz="3600" dirty="0"/>
              <a:t>Goals from Partial Grounding of Constraints</a:t>
            </a:r>
            <a:br>
              <a:rPr lang="en-US" sz="3600" dirty="0"/>
            </a:br>
            <a:endParaRPr lang="en-US" sz="3600" dirty="0"/>
          </a:p>
        </p:txBody>
      </p:sp>
      <p:sp>
        <p:nvSpPr>
          <p:cNvPr id="3" name="Subtitle 2">
            <a:extLst>
              <a:ext uri="{FF2B5EF4-FFF2-40B4-BE49-F238E27FC236}">
                <a16:creationId xmlns:a16="http://schemas.microsoft.com/office/drawing/2014/main" id="{3EF43E68-1249-204C-A48B-06B2A334260B}"/>
              </a:ext>
            </a:extLst>
          </p:cNvPr>
          <p:cNvSpPr>
            <a:spLocks noGrp="1"/>
          </p:cNvSpPr>
          <p:nvPr>
            <p:ph type="subTitle" idx="1"/>
          </p:nvPr>
        </p:nvSpPr>
        <p:spPr>
          <a:xfrm>
            <a:off x="5446464" y="3588472"/>
            <a:ext cx="5838851" cy="1655762"/>
          </a:xfrm>
        </p:spPr>
        <p:txBody>
          <a:bodyPr>
            <a:noAutofit/>
          </a:bodyPr>
          <a:lstStyle/>
          <a:p>
            <a:pPr>
              <a:lnSpc>
                <a:spcPct val="100000"/>
              </a:lnSpc>
            </a:pPr>
            <a:r>
              <a:rPr lang="en-US" dirty="0"/>
              <a:t>Steven Jones, Robert Wray</a:t>
            </a:r>
          </a:p>
          <a:p>
            <a:pPr>
              <a:lnSpc>
                <a:spcPct val="100000"/>
              </a:lnSpc>
            </a:pPr>
            <a:r>
              <a:rPr lang="en-US" dirty="0"/>
              <a:t>(steven.jones@cic.iqmri.org)</a:t>
            </a:r>
          </a:p>
          <a:p>
            <a:pPr>
              <a:lnSpc>
                <a:spcPct val="100000"/>
              </a:lnSpc>
            </a:pPr>
            <a:endParaRPr lang="en-US" b="1" dirty="0"/>
          </a:p>
          <a:p>
            <a:pPr>
              <a:lnSpc>
                <a:spcPct val="100000"/>
              </a:lnSpc>
            </a:pPr>
            <a:r>
              <a:rPr lang="en-US" b="1" dirty="0"/>
              <a:t>Soar Workshop 2024</a:t>
            </a:r>
            <a:endParaRPr lang="en-US" noProof="1"/>
          </a:p>
        </p:txBody>
      </p:sp>
      <p:sp>
        <p:nvSpPr>
          <p:cNvPr id="5" name="TextBox 4">
            <a:extLst>
              <a:ext uri="{FF2B5EF4-FFF2-40B4-BE49-F238E27FC236}">
                <a16:creationId xmlns:a16="http://schemas.microsoft.com/office/drawing/2014/main" id="{5F467A95-1328-B543-B3B0-8FB8BF0F3106}"/>
              </a:ext>
            </a:extLst>
          </p:cNvPr>
          <p:cNvSpPr txBox="1"/>
          <p:nvPr/>
        </p:nvSpPr>
        <p:spPr>
          <a:xfrm>
            <a:off x="1593448" y="5128378"/>
            <a:ext cx="3164648" cy="461665"/>
          </a:xfrm>
          <a:prstGeom prst="rect">
            <a:avLst/>
          </a:prstGeom>
          <a:noFill/>
        </p:spPr>
        <p:txBody>
          <a:bodyPr wrap="none" rtlCol="0">
            <a:spAutoFit/>
          </a:bodyPr>
          <a:lstStyle/>
          <a:p>
            <a:pPr algn="ctr">
              <a:spcBef>
                <a:spcPts val="1000"/>
              </a:spcBef>
            </a:pPr>
            <a:r>
              <a:rPr lang="en-US" sz="24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integratedcognition.ai</a:t>
            </a:r>
            <a:endParaRPr lang="en-US" sz="24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C634D23C-7D7A-4272-C3E6-1821567758AF}"/>
              </a:ext>
            </a:extLst>
          </p:cNvPr>
          <p:cNvSpPr txBox="1"/>
          <p:nvPr/>
        </p:nvSpPr>
        <p:spPr>
          <a:xfrm>
            <a:off x="7878961" y="6332946"/>
            <a:ext cx="3398687" cy="307777"/>
          </a:xfrm>
          <a:prstGeom prst="rect">
            <a:avLst/>
          </a:prstGeom>
          <a:noFill/>
        </p:spPr>
        <p:txBody>
          <a:bodyPr wrap="non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Accepted for presentation at CSCI 2023.</a:t>
            </a:r>
          </a:p>
        </p:txBody>
      </p:sp>
    </p:spTree>
    <p:extLst>
      <p:ext uri="{BB962C8B-B14F-4D97-AF65-F5344CB8AC3E}">
        <p14:creationId xmlns:p14="http://schemas.microsoft.com/office/powerpoint/2010/main" val="328821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53AF8D3-966D-6F41-801B-84259784225E}"/>
              </a:ext>
            </a:extLst>
          </p:cNvPr>
          <p:cNvPicPr>
            <a:picLocks noChangeAspect="1"/>
          </p:cNvPicPr>
          <p:nvPr/>
        </p:nvPicPr>
        <p:blipFill>
          <a:blip r:embed="rId3"/>
          <a:srcRect/>
          <a:stretch/>
        </p:blipFill>
        <p:spPr>
          <a:xfrm>
            <a:off x="6118733" y="2141640"/>
            <a:ext cx="5959335" cy="4339525"/>
          </a:xfrm>
          <a:prstGeom prst="rect">
            <a:avLst/>
          </a:prstGeom>
        </p:spPr>
      </p:pic>
      <p:sp>
        <p:nvSpPr>
          <p:cNvPr id="2" name="Title 1">
            <a:extLst>
              <a:ext uri="{FF2B5EF4-FFF2-40B4-BE49-F238E27FC236}">
                <a16:creationId xmlns:a16="http://schemas.microsoft.com/office/drawing/2014/main" id="{469CB9EA-9142-FB4E-B3B4-C28CA3E5538D}"/>
              </a:ext>
            </a:extLst>
          </p:cNvPr>
          <p:cNvSpPr>
            <a:spLocks noGrp="1"/>
          </p:cNvSpPr>
          <p:nvPr>
            <p:ph type="title"/>
          </p:nvPr>
        </p:nvSpPr>
        <p:spPr>
          <a:xfrm>
            <a:off x="1816100" y="365125"/>
            <a:ext cx="9539288" cy="1325563"/>
          </a:xfrm>
        </p:spPr>
        <p:txBody>
          <a:bodyPr>
            <a:normAutofit/>
          </a:bodyPr>
          <a:lstStyle/>
          <a:p>
            <a:r>
              <a:rPr lang="en-US" sz="3600" dirty="0"/>
              <a:t>Constraint Grounding: Instantiation</a:t>
            </a:r>
          </a:p>
        </p:txBody>
      </p:sp>
      <p:sp>
        <p:nvSpPr>
          <p:cNvPr id="6" name="Text Placeholder 5">
            <a:extLst>
              <a:ext uri="{FF2B5EF4-FFF2-40B4-BE49-F238E27FC236}">
                <a16:creationId xmlns:a16="http://schemas.microsoft.com/office/drawing/2014/main" id="{D34C486A-D1AE-074B-BCBD-47F50005E4D9}"/>
              </a:ext>
            </a:extLst>
          </p:cNvPr>
          <p:cNvSpPr>
            <a:spLocks noGrp="1"/>
          </p:cNvSpPr>
          <p:nvPr>
            <p:ph type="body" idx="1"/>
          </p:nvPr>
        </p:nvSpPr>
        <p:spPr/>
        <p:txBody>
          <a:bodyPr>
            <a:normAutofit/>
          </a:bodyPr>
          <a:lstStyle/>
          <a:p>
            <a:r>
              <a:rPr lang="en-US" sz="2800" dirty="0"/>
              <a:t>Instantiation Steps</a:t>
            </a:r>
          </a:p>
        </p:txBody>
      </p:sp>
      <p:sp>
        <p:nvSpPr>
          <p:cNvPr id="7" name="Content Placeholder 6">
            <a:extLst>
              <a:ext uri="{FF2B5EF4-FFF2-40B4-BE49-F238E27FC236}">
                <a16:creationId xmlns:a16="http://schemas.microsoft.com/office/drawing/2014/main" id="{00072BE6-D125-8F49-9C26-D975BDD71343}"/>
              </a:ext>
            </a:extLst>
          </p:cNvPr>
          <p:cNvSpPr>
            <a:spLocks noGrp="1"/>
          </p:cNvSpPr>
          <p:nvPr>
            <p:ph sz="half" idx="2"/>
          </p:nvPr>
        </p:nvSpPr>
        <p:spPr/>
        <p:txBody>
          <a:bodyPr>
            <a:noAutofit/>
          </a:bodyPr>
          <a:lstStyle/>
          <a:p>
            <a:pPr marL="514350" indent="-514350">
              <a:lnSpc>
                <a:spcPct val="100000"/>
              </a:lnSpc>
              <a:buFont typeface="+mj-lt"/>
              <a:buAutoNum type="arabicPeriod"/>
            </a:pPr>
            <a:r>
              <a:rPr lang="en-US" dirty="0"/>
              <a:t>Map current situation</a:t>
            </a:r>
            <a:br>
              <a:rPr lang="en-US" dirty="0"/>
            </a:br>
            <a:r>
              <a:rPr lang="en-US" dirty="0"/>
              <a:t>(real state) to constraints</a:t>
            </a:r>
          </a:p>
          <a:p>
            <a:pPr lvl="1">
              <a:lnSpc>
                <a:spcPct val="100000"/>
              </a:lnSpc>
            </a:pPr>
            <a:r>
              <a:rPr lang="en-US" dirty="0"/>
              <a:t>Recognize instances of grounded constraints</a:t>
            </a:r>
          </a:p>
          <a:p>
            <a:pPr marL="514350" indent="-514350">
              <a:lnSpc>
                <a:spcPct val="100000"/>
              </a:lnSpc>
              <a:buFont typeface="+mj-lt"/>
              <a:buAutoNum type="arabicPeriod"/>
            </a:pPr>
            <a:r>
              <a:rPr lang="en-US" dirty="0"/>
              <a:t>If partial grounding is recognized, generate </a:t>
            </a:r>
            <a:br>
              <a:rPr lang="en-US" dirty="0"/>
            </a:br>
            <a:r>
              <a:rPr lang="en-US" dirty="0"/>
              <a:t>goal to resolve </a:t>
            </a:r>
            <a:br>
              <a:rPr lang="en-US" dirty="0"/>
            </a:br>
            <a:r>
              <a:rPr lang="en-US" dirty="0"/>
              <a:t>(e.g., measurement)</a:t>
            </a:r>
          </a:p>
          <a:p>
            <a:pPr marL="0" indent="0">
              <a:buNone/>
            </a:pPr>
            <a:endParaRPr lang="en-US" dirty="0"/>
          </a:p>
        </p:txBody>
      </p:sp>
      <p:pic>
        <p:nvPicPr>
          <p:cNvPr id="13" name="Picture 12">
            <a:extLst>
              <a:ext uri="{FF2B5EF4-FFF2-40B4-BE49-F238E27FC236}">
                <a16:creationId xmlns:a16="http://schemas.microsoft.com/office/drawing/2014/main" id="{FD8EE16F-B1AA-1749-8444-B22A6ECB8BCC}"/>
              </a:ext>
            </a:extLst>
          </p:cNvPr>
          <p:cNvPicPr>
            <a:picLocks noChangeAspect="1"/>
          </p:cNvPicPr>
          <p:nvPr/>
        </p:nvPicPr>
        <p:blipFill>
          <a:blip r:embed="rId4"/>
          <a:srcRect/>
          <a:stretch/>
        </p:blipFill>
        <p:spPr>
          <a:xfrm>
            <a:off x="6135758" y="1947864"/>
            <a:ext cx="5432284" cy="4029558"/>
          </a:xfrm>
          <a:prstGeom prst="rect">
            <a:avLst/>
          </a:prstGeom>
        </p:spPr>
      </p:pic>
      <p:pic>
        <p:nvPicPr>
          <p:cNvPr id="14" name="Picture 13">
            <a:extLst>
              <a:ext uri="{FF2B5EF4-FFF2-40B4-BE49-F238E27FC236}">
                <a16:creationId xmlns:a16="http://schemas.microsoft.com/office/drawing/2014/main" id="{DA9FA3A9-7C7D-DA4B-9607-B5EC0623F29E}"/>
              </a:ext>
            </a:extLst>
          </p:cNvPr>
          <p:cNvPicPr>
            <a:picLocks noChangeAspect="1"/>
          </p:cNvPicPr>
          <p:nvPr/>
        </p:nvPicPr>
        <p:blipFill>
          <a:blip r:embed="rId5"/>
          <a:srcRect/>
          <a:stretch/>
        </p:blipFill>
        <p:spPr>
          <a:xfrm>
            <a:off x="5273550" y="1556706"/>
            <a:ext cx="1354387" cy="1496580"/>
          </a:xfrm>
          <a:prstGeom prst="rect">
            <a:avLst/>
          </a:prstGeom>
        </p:spPr>
      </p:pic>
      <p:pic>
        <p:nvPicPr>
          <p:cNvPr id="18" name="Picture 17">
            <a:extLst>
              <a:ext uri="{FF2B5EF4-FFF2-40B4-BE49-F238E27FC236}">
                <a16:creationId xmlns:a16="http://schemas.microsoft.com/office/drawing/2014/main" id="{B2E8160D-5764-1F4A-AFF0-6416170445A9}"/>
              </a:ext>
            </a:extLst>
          </p:cNvPr>
          <p:cNvPicPr>
            <a:picLocks noChangeAspect="1"/>
          </p:cNvPicPr>
          <p:nvPr/>
        </p:nvPicPr>
        <p:blipFill>
          <a:blip r:embed="rId6"/>
          <a:srcRect/>
          <a:stretch/>
        </p:blipFill>
        <p:spPr>
          <a:xfrm>
            <a:off x="7060170" y="1756044"/>
            <a:ext cx="3637088" cy="4206352"/>
          </a:xfrm>
          <a:prstGeom prst="rect">
            <a:avLst/>
          </a:prstGeom>
        </p:spPr>
      </p:pic>
      <p:pic>
        <p:nvPicPr>
          <p:cNvPr id="20" name="Picture 19">
            <a:extLst>
              <a:ext uri="{FF2B5EF4-FFF2-40B4-BE49-F238E27FC236}">
                <a16:creationId xmlns:a16="http://schemas.microsoft.com/office/drawing/2014/main" id="{9EF1F3C1-6081-B546-B5F3-A517D1893103}"/>
              </a:ext>
            </a:extLst>
          </p:cNvPr>
          <p:cNvPicPr>
            <a:picLocks noChangeAspect="1"/>
          </p:cNvPicPr>
          <p:nvPr/>
        </p:nvPicPr>
        <p:blipFill>
          <a:blip r:embed="rId7"/>
          <a:srcRect/>
          <a:stretch/>
        </p:blipFill>
        <p:spPr>
          <a:xfrm>
            <a:off x="6690629" y="1556706"/>
            <a:ext cx="1354923" cy="1496524"/>
          </a:xfrm>
          <a:prstGeom prst="rect">
            <a:avLst/>
          </a:prstGeom>
        </p:spPr>
      </p:pic>
      <p:sp>
        <p:nvSpPr>
          <p:cNvPr id="3" name="Footer Placeholder 3">
            <a:extLst>
              <a:ext uri="{FF2B5EF4-FFF2-40B4-BE49-F238E27FC236}">
                <a16:creationId xmlns:a16="http://schemas.microsoft.com/office/drawing/2014/main" id="{325F2DE6-AF04-D3A9-B9D0-242AFF313EAE}"/>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Tree>
    <p:extLst>
      <p:ext uri="{BB962C8B-B14F-4D97-AF65-F5344CB8AC3E}">
        <p14:creationId xmlns:p14="http://schemas.microsoft.com/office/powerpoint/2010/main" val="293467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20CF9-6E4E-CE47-BE1A-983B7822C3B8}"/>
              </a:ext>
            </a:extLst>
          </p:cNvPr>
          <p:cNvSpPr>
            <a:spLocks noGrp="1"/>
          </p:cNvSpPr>
          <p:nvPr>
            <p:ph type="title"/>
          </p:nvPr>
        </p:nvSpPr>
        <p:spPr/>
        <p:txBody>
          <a:bodyPr/>
          <a:lstStyle/>
          <a:p>
            <a:r>
              <a:rPr lang="en-US" dirty="0"/>
              <a:t>Encountering Novel Constraints</a:t>
            </a:r>
          </a:p>
        </p:txBody>
      </p:sp>
      <p:sp>
        <p:nvSpPr>
          <p:cNvPr id="6" name="Content Placeholder 5">
            <a:extLst>
              <a:ext uri="{FF2B5EF4-FFF2-40B4-BE49-F238E27FC236}">
                <a16:creationId xmlns:a16="http://schemas.microsoft.com/office/drawing/2014/main" id="{C5B10DC7-F77D-FE44-9A5E-9457960A3AB5}"/>
              </a:ext>
            </a:extLst>
          </p:cNvPr>
          <p:cNvSpPr>
            <a:spLocks noGrp="1"/>
          </p:cNvSpPr>
          <p:nvPr>
            <p:ph idx="1"/>
          </p:nvPr>
        </p:nvSpPr>
        <p:spPr>
          <a:xfrm>
            <a:off x="850557" y="1825625"/>
            <a:ext cx="6921843" cy="4351338"/>
          </a:xfrm>
        </p:spPr>
        <p:txBody>
          <a:bodyPr>
            <a:noAutofit/>
          </a:bodyPr>
          <a:lstStyle/>
          <a:p>
            <a:pPr>
              <a:lnSpc>
                <a:spcPct val="100000"/>
              </a:lnSpc>
            </a:pPr>
            <a:r>
              <a:rPr lang="en-US" sz="2000" dirty="0"/>
              <a:t>Incremental, structural analysis enables agent to adapt to novel constraints “on the fly” without pre-training</a:t>
            </a:r>
          </a:p>
          <a:p>
            <a:pPr>
              <a:lnSpc>
                <a:spcPct val="100000"/>
              </a:lnSpc>
            </a:pPr>
            <a:r>
              <a:rPr lang="en-US" sz="2000" dirty="0"/>
              <a:t>Known conditions: Immediate adaptation</a:t>
            </a:r>
          </a:p>
          <a:p>
            <a:pPr>
              <a:lnSpc>
                <a:spcPct val="100000"/>
              </a:lnSpc>
            </a:pPr>
            <a:endParaRPr lang="en-US" sz="2000" dirty="0"/>
          </a:p>
        </p:txBody>
      </p:sp>
      <p:sp>
        <p:nvSpPr>
          <p:cNvPr id="13" name="TextBox 12">
            <a:extLst>
              <a:ext uri="{FF2B5EF4-FFF2-40B4-BE49-F238E27FC236}">
                <a16:creationId xmlns:a16="http://schemas.microsoft.com/office/drawing/2014/main" id="{7E9B70E7-F08F-BD42-AAF0-6ABFD3667CBF}"/>
              </a:ext>
            </a:extLst>
          </p:cNvPr>
          <p:cNvSpPr txBox="1"/>
          <p:nvPr/>
        </p:nvSpPr>
        <p:spPr>
          <a:xfrm>
            <a:off x="8021347" y="1662066"/>
            <a:ext cx="3733800" cy="840230"/>
          </a:xfrm>
          <a:prstGeom prst="rect">
            <a:avLst/>
          </a:prstGeom>
          <a:noFill/>
        </p:spPr>
        <p:txBody>
          <a:bodyPr wrap="square">
            <a:spAutoFit/>
          </a:bodyPr>
          <a:lstStyle/>
          <a:p>
            <a:pPr>
              <a:lnSpc>
                <a:spcPct val="90000"/>
              </a:lnSpc>
            </a:pPr>
            <a:r>
              <a:rPr lang="en-US" sz="1800" b="1"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Example</a:t>
            </a:r>
            <a:r>
              <a:rPr lang="en-US" sz="18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a:t>
            </a:r>
            <a:r>
              <a:rPr lang="en-US" sz="1800" i="1"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 No hazardous materials can be stored in an area lacking fire suppression</a:t>
            </a:r>
          </a:p>
        </p:txBody>
      </p:sp>
      <p:pic>
        <p:nvPicPr>
          <p:cNvPr id="14" name="Picture 13">
            <a:extLst>
              <a:ext uri="{FF2B5EF4-FFF2-40B4-BE49-F238E27FC236}">
                <a16:creationId xmlns:a16="http://schemas.microsoft.com/office/drawing/2014/main" id="{E87E5DAF-93CC-EC4C-A3C8-C3858217AA9F}"/>
              </a:ext>
            </a:extLst>
          </p:cNvPr>
          <p:cNvPicPr>
            <a:picLocks noChangeAspect="1"/>
          </p:cNvPicPr>
          <p:nvPr/>
        </p:nvPicPr>
        <p:blipFill>
          <a:blip r:embed="rId3"/>
          <a:srcRect/>
          <a:stretch/>
        </p:blipFill>
        <p:spPr>
          <a:xfrm>
            <a:off x="7777611" y="2718740"/>
            <a:ext cx="3884722" cy="3668904"/>
          </a:xfrm>
          <a:prstGeom prst="rect">
            <a:avLst/>
          </a:prstGeom>
        </p:spPr>
      </p:pic>
      <p:pic>
        <p:nvPicPr>
          <p:cNvPr id="15" name="Picture 14">
            <a:extLst>
              <a:ext uri="{FF2B5EF4-FFF2-40B4-BE49-F238E27FC236}">
                <a16:creationId xmlns:a16="http://schemas.microsoft.com/office/drawing/2014/main" id="{21CE06BB-9CE3-E642-AFA2-6460973E7B91}"/>
              </a:ext>
            </a:extLst>
          </p:cNvPr>
          <p:cNvPicPr>
            <a:picLocks noChangeAspect="1"/>
          </p:cNvPicPr>
          <p:nvPr/>
        </p:nvPicPr>
        <p:blipFill>
          <a:blip r:embed="rId4"/>
          <a:srcRect/>
          <a:stretch/>
        </p:blipFill>
        <p:spPr>
          <a:xfrm>
            <a:off x="1252048" y="4038930"/>
            <a:ext cx="2070416" cy="2287783"/>
          </a:xfrm>
          <a:prstGeom prst="rect">
            <a:avLst/>
          </a:prstGeom>
        </p:spPr>
      </p:pic>
      <p:pic>
        <p:nvPicPr>
          <p:cNvPr id="16" name="Picture 15">
            <a:extLst>
              <a:ext uri="{FF2B5EF4-FFF2-40B4-BE49-F238E27FC236}">
                <a16:creationId xmlns:a16="http://schemas.microsoft.com/office/drawing/2014/main" id="{8E5FF822-7206-F842-8F6C-291E22F6933D}"/>
              </a:ext>
            </a:extLst>
          </p:cNvPr>
          <p:cNvPicPr>
            <a:picLocks noChangeAspect="1"/>
          </p:cNvPicPr>
          <p:nvPr/>
        </p:nvPicPr>
        <p:blipFill>
          <a:blip r:embed="rId5"/>
          <a:srcRect/>
          <a:stretch/>
        </p:blipFill>
        <p:spPr>
          <a:xfrm>
            <a:off x="3418748" y="4038844"/>
            <a:ext cx="2070338" cy="2287697"/>
          </a:xfrm>
          <a:prstGeom prst="rect">
            <a:avLst/>
          </a:prstGeom>
        </p:spPr>
      </p:pic>
      <p:sp>
        <p:nvSpPr>
          <p:cNvPr id="3" name="Footer Placeholder 3">
            <a:extLst>
              <a:ext uri="{FF2B5EF4-FFF2-40B4-BE49-F238E27FC236}">
                <a16:creationId xmlns:a16="http://schemas.microsoft.com/office/drawing/2014/main" id="{F271FEFA-2A55-D6ED-4EA2-4E6415757AC6}"/>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Tree>
    <p:extLst>
      <p:ext uri="{BB962C8B-B14F-4D97-AF65-F5344CB8AC3E}">
        <p14:creationId xmlns:p14="http://schemas.microsoft.com/office/powerpoint/2010/main" val="303384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20CF9-6E4E-CE47-BE1A-983B7822C3B8}"/>
              </a:ext>
            </a:extLst>
          </p:cNvPr>
          <p:cNvSpPr>
            <a:spLocks noGrp="1"/>
          </p:cNvSpPr>
          <p:nvPr>
            <p:ph type="title"/>
          </p:nvPr>
        </p:nvSpPr>
        <p:spPr/>
        <p:txBody>
          <a:bodyPr/>
          <a:lstStyle/>
          <a:p>
            <a:r>
              <a:rPr lang="en-US" dirty="0"/>
              <a:t>Encountering Novel Constraints</a:t>
            </a:r>
          </a:p>
        </p:txBody>
      </p:sp>
      <p:sp>
        <p:nvSpPr>
          <p:cNvPr id="6" name="Content Placeholder 5">
            <a:extLst>
              <a:ext uri="{FF2B5EF4-FFF2-40B4-BE49-F238E27FC236}">
                <a16:creationId xmlns:a16="http://schemas.microsoft.com/office/drawing/2014/main" id="{C5B10DC7-F77D-FE44-9A5E-9457960A3AB5}"/>
              </a:ext>
            </a:extLst>
          </p:cNvPr>
          <p:cNvSpPr>
            <a:spLocks noGrp="1"/>
          </p:cNvSpPr>
          <p:nvPr>
            <p:ph idx="1"/>
          </p:nvPr>
        </p:nvSpPr>
        <p:spPr>
          <a:xfrm>
            <a:off x="850557" y="1825625"/>
            <a:ext cx="6921843" cy="4351338"/>
          </a:xfrm>
        </p:spPr>
        <p:txBody>
          <a:bodyPr>
            <a:noAutofit/>
          </a:bodyPr>
          <a:lstStyle/>
          <a:p>
            <a:pPr>
              <a:lnSpc>
                <a:spcPct val="100000"/>
              </a:lnSpc>
            </a:pPr>
            <a:r>
              <a:rPr lang="en-US" sz="2000" dirty="0"/>
              <a:t>Incremental, structural analysis enables agent to adapt to novel constraints “on the fly” without pre-training</a:t>
            </a:r>
          </a:p>
          <a:p>
            <a:pPr>
              <a:lnSpc>
                <a:spcPct val="100000"/>
              </a:lnSpc>
            </a:pPr>
            <a:r>
              <a:rPr lang="en-US" sz="2000" dirty="0"/>
              <a:t>Known conditions: Immediate adaptation</a:t>
            </a:r>
          </a:p>
          <a:p>
            <a:pPr>
              <a:lnSpc>
                <a:spcPct val="100000"/>
              </a:lnSpc>
            </a:pPr>
            <a:r>
              <a:rPr lang="en-US" sz="2000" dirty="0"/>
              <a:t>Novel conditions: reason about those (but only novel conditions, not typically the whole constraint)</a:t>
            </a:r>
          </a:p>
          <a:p>
            <a:pPr>
              <a:lnSpc>
                <a:spcPct val="100000"/>
              </a:lnSpc>
            </a:pPr>
            <a:r>
              <a:rPr lang="en-US" sz="2000" dirty="0"/>
              <a:t>As the agent gains experience and sees more types of constraints, its knowledge/expertise transfers to novel constraints</a:t>
            </a:r>
          </a:p>
          <a:p>
            <a:pPr>
              <a:lnSpc>
                <a:spcPct val="100000"/>
              </a:lnSpc>
            </a:pPr>
            <a:endParaRPr lang="en-US" sz="2000" dirty="0"/>
          </a:p>
        </p:txBody>
      </p:sp>
      <p:sp>
        <p:nvSpPr>
          <p:cNvPr id="8" name="TextBox 7">
            <a:extLst>
              <a:ext uri="{FF2B5EF4-FFF2-40B4-BE49-F238E27FC236}">
                <a16:creationId xmlns:a16="http://schemas.microsoft.com/office/drawing/2014/main" id="{7B71C083-FAD8-8F43-8E1A-58AFB80EBE31}"/>
              </a:ext>
            </a:extLst>
          </p:cNvPr>
          <p:cNvSpPr txBox="1"/>
          <p:nvPr/>
        </p:nvSpPr>
        <p:spPr>
          <a:xfrm>
            <a:off x="8021347" y="1662066"/>
            <a:ext cx="3733800" cy="840230"/>
          </a:xfrm>
          <a:prstGeom prst="rect">
            <a:avLst/>
          </a:prstGeom>
          <a:noFill/>
        </p:spPr>
        <p:txBody>
          <a:bodyPr wrap="square">
            <a:spAutoFit/>
          </a:bodyPr>
          <a:lstStyle/>
          <a:p>
            <a:pPr>
              <a:lnSpc>
                <a:spcPct val="90000"/>
              </a:lnSpc>
            </a:pPr>
            <a:r>
              <a:rPr lang="en-US" sz="1800" b="1"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Example</a:t>
            </a:r>
            <a:r>
              <a:rPr lang="en-US" sz="18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a:t>
            </a:r>
            <a:r>
              <a:rPr lang="en-US" sz="1800" i="1"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 No hazardous materials can be stored in an area lacking fire suppression</a:t>
            </a:r>
          </a:p>
        </p:txBody>
      </p:sp>
      <p:pic>
        <p:nvPicPr>
          <p:cNvPr id="10" name="Picture 9">
            <a:extLst>
              <a:ext uri="{FF2B5EF4-FFF2-40B4-BE49-F238E27FC236}">
                <a16:creationId xmlns:a16="http://schemas.microsoft.com/office/drawing/2014/main" id="{FA0EF98F-8CB5-374A-A62B-614727977C82}"/>
              </a:ext>
            </a:extLst>
          </p:cNvPr>
          <p:cNvPicPr>
            <a:picLocks noChangeAspect="1"/>
          </p:cNvPicPr>
          <p:nvPr/>
        </p:nvPicPr>
        <p:blipFill>
          <a:blip r:embed="rId3"/>
          <a:srcRect/>
          <a:stretch/>
        </p:blipFill>
        <p:spPr>
          <a:xfrm>
            <a:off x="7777611" y="2718740"/>
            <a:ext cx="3884722" cy="3668904"/>
          </a:xfrm>
          <a:prstGeom prst="rect">
            <a:avLst/>
          </a:prstGeom>
        </p:spPr>
      </p:pic>
      <p:sp>
        <p:nvSpPr>
          <p:cNvPr id="3" name="Footer Placeholder 3">
            <a:extLst>
              <a:ext uri="{FF2B5EF4-FFF2-40B4-BE49-F238E27FC236}">
                <a16:creationId xmlns:a16="http://schemas.microsoft.com/office/drawing/2014/main" id="{64F5495D-D0E9-90B1-B886-473DF171F1E4}"/>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Tree>
    <p:extLst>
      <p:ext uri="{BB962C8B-B14F-4D97-AF65-F5344CB8AC3E}">
        <p14:creationId xmlns:p14="http://schemas.microsoft.com/office/powerpoint/2010/main" val="125630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20CF9-6E4E-CE47-BE1A-983B7822C3B8}"/>
              </a:ext>
            </a:extLst>
          </p:cNvPr>
          <p:cNvSpPr>
            <a:spLocks noGrp="1"/>
          </p:cNvSpPr>
          <p:nvPr>
            <p:ph type="title"/>
          </p:nvPr>
        </p:nvSpPr>
        <p:spPr/>
        <p:txBody>
          <a:bodyPr/>
          <a:lstStyle/>
          <a:p>
            <a:r>
              <a:rPr lang="en-US" dirty="0"/>
              <a:t>Encountering Novel Constraints</a:t>
            </a:r>
          </a:p>
        </p:txBody>
      </p:sp>
      <p:sp>
        <p:nvSpPr>
          <p:cNvPr id="6" name="Content Placeholder 5">
            <a:extLst>
              <a:ext uri="{FF2B5EF4-FFF2-40B4-BE49-F238E27FC236}">
                <a16:creationId xmlns:a16="http://schemas.microsoft.com/office/drawing/2014/main" id="{C5B10DC7-F77D-FE44-9A5E-9457960A3AB5}"/>
              </a:ext>
            </a:extLst>
          </p:cNvPr>
          <p:cNvSpPr>
            <a:spLocks noGrp="1"/>
          </p:cNvSpPr>
          <p:nvPr>
            <p:ph idx="1"/>
          </p:nvPr>
        </p:nvSpPr>
        <p:spPr>
          <a:xfrm>
            <a:off x="850557" y="1825625"/>
            <a:ext cx="6921843" cy="4351338"/>
          </a:xfrm>
        </p:spPr>
        <p:txBody>
          <a:bodyPr>
            <a:noAutofit/>
          </a:bodyPr>
          <a:lstStyle/>
          <a:p>
            <a:pPr>
              <a:lnSpc>
                <a:spcPct val="100000"/>
              </a:lnSpc>
            </a:pPr>
            <a:r>
              <a:rPr lang="en-US" sz="2000" dirty="0"/>
              <a:t>Incremental, structural analysis enables agent to adapt to novel constraints “on the fly” without pre-training</a:t>
            </a:r>
          </a:p>
          <a:p>
            <a:pPr>
              <a:lnSpc>
                <a:spcPct val="100000"/>
              </a:lnSpc>
            </a:pPr>
            <a:r>
              <a:rPr lang="en-US" sz="2000" dirty="0"/>
              <a:t>Known conditions: Immediate adaptation</a:t>
            </a:r>
          </a:p>
          <a:p>
            <a:pPr>
              <a:lnSpc>
                <a:spcPct val="100000"/>
              </a:lnSpc>
            </a:pPr>
            <a:r>
              <a:rPr lang="en-US" sz="2000" dirty="0"/>
              <a:t>Novel conditions: reason about those (but only novel conditions, not typically the whole constraint)</a:t>
            </a:r>
          </a:p>
          <a:p>
            <a:pPr>
              <a:lnSpc>
                <a:spcPct val="100000"/>
              </a:lnSpc>
            </a:pPr>
            <a:r>
              <a:rPr lang="en-US" sz="2000" dirty="0"/>
              <a:t>As the agent gains experience and sees more types of constraints, its knowledge/expertise transfers to novel constraints</a:t>
            </a:r>
          </a:p>
          <a:p>
            <a:pPr>
              <a:lnSpc>
                <a:spcPct val="100000"/>
              </a:lnSpc>
            </a:pPr>
            <a:endParaRPr lang="en-US" sz="2000" dirty="0"/>
          </a:p>
        </p:txBody>
      </p:sp>
      <p:pic>
        <p:nvPicPr>
          <p:cNvPr id="9" name="Picture 8" descr="Shape, background pattern&#10;&#10;Description automatically generated">
            <a:extLst>
              <a:ext uri="{FF2B5EF4-FFF2-40B4-BE49-F238E27FC236}">
                <a16:creationId xmlns:a16="http://schemas.microsoft.com/office/drawing/2014/main" id="{E420DA0C-ABFF-B34E-842D-9F3635890E90}"/>
              </a:ext>
            </a:extLst>
          </p:cNvPr>
          <p:cNvPicPr>
            <a:picLocks noChangeAspect="1"/>
          </p:cNvPicPr>
          <p:nvPr/>
        </p:nvPicPr>
        <p:blipFill>
          <a:blip r:embed="rId3"/>
          <a:stretch>
            <a:fillRect/>
          </a:stretch>
        </p:blipFill>
        <p:spPr>
          <a:xfrm>
            <a:off x="8312150" y="1543844"/>
            <a:ext cx="3263900" cy="4889500"/>
          </a:xfrm>
          <a:prstGeom prst="rect">
            <a:avLst/>
          </a:prstGeom>
        </p:spPr>
      </p:pic>
      <p:sp>
        <p:nvSpPr>
          <p:cNvPr id="11" name="TextBox 10">
            <a:extLst>
              <a:ext uri="{FF2B5EF4-FFF2-40B4-BE49-F238E27FC236}">
                <a16:creationId xmlns:a16="http://schemas.microsoft.com/office/drawing/2014/main" id="{F4E4CCDB-5484-694C-893B-718530B3A751}"/>
              </a:ext>
            </a:extLst>
          </p:cNvPr>
          <p:cNvSpPr txBox="1"/>
          <p:nvPr/>
        </p:nvSpPr>
        <p:spPr>
          <a:xfrm>
            <a:off x="1181100" y="5070947"/>
            <a:ext cx="7118350" cy="1421928"/>
          </a:xfrm>
          <a:prstGeom prst="rect">
            <a:avLst/>
          </a:prstGeom>
          <a:noFill/>
        </p:spPr>
        <p:txBody>
          <a:bodyPr wrap="square">
            <a:spAutoFit/>
          </a:bodyPr>
          <a:lstStyle/>
          <a:p>
            <a:pPr algn="r">
              <a:lnSpc>
                <a:spcPct val="90000"/>
              </a:lnSpc>
            </a:pPr>
            <a:r>
              <a:rPr lang="en-US" sz="2400" b="1"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Integrated fire suppression fails…</a:t>
            </a:r>
          </a:p>
          <a:p>
            <a:pPr algn="r">
              <a:lnSpc>
                <a:spcPct val="90000"/>
              </a:lnSpc>
            </a:pPr>
            <a:r>
              <a:rPr lang="en-US" sz="2400" i="1"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Wooden crates should not be stored next to hazardous barrels when they are stored in an area that lacks integrated fire suppression </a:t>
            </a:r>
          </a:p>
        </p:txBody>
      </p:sp>
      <p:sp>
        <p:nvSpPr>
          <p:cNvPr id="3" name="Footer Placeholder 3">
            <a:extLst>
              <a:ext uri="{FF2B5EF4-FFF2-40B4-BE49-F238E27FC236}">
                <a16:creationId xmlns:a16="http://schemas.microsoft.com/office/drawing/2014/main" id="{D3B07664-0B96-317A-2996-4D8C0509356D}"/>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Tree>
    <p:extLst>
      <p:ext uri="{BB962C8B-B14F-4D97-AF65-F5344CB8AC3E}">
        <p14:creationId xmlns:p14="http://schemas.microsoft.com/office/powerpoint/2010/main" val="23991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6F82-B722-F946-A9DF-AE3B5310FD5C}"/>
              </a:ext>
            </a:extLst>
          </p:cNvPr>
          <p:cNvSpPr>
            <a:spLocks noGrp="1"/>
          </p:cNvSpPr>
          <p:nvPr>
            <p:ph type="title"/>
          </p:nvPr>
        </p:nvSpPr>
        <p:spPr/>
        <p:txBody>
          <a:bodyPr>
            <a:normAutofit/>
          </a:bodyPr>
          <a:lstStyle/>
          <a:p>
            <a:r>
              <a:rPr lang="en-US" dirty="0"/>
              <a:t>Preliminary Evaluation (Testbed)</a:t>
            </a:r>
          </a:p>
        </p:txBody>
      </p:sp>
      <p:sp>
        <p:nvSpPr>
          <p:cNvPr id="3" name="Content Placeholder 2">
            <a:extLst>
              <a:ext uri="{FF2B5EF4-FFF2-40B4-BE49-F238E27FC236}">
                <a16:creationId xmlns:a16="http://schemas.microsoft.com/office/drawing/2014/main" id="{7D634457-014C-254F-B130-B35607952EE6}"/>
              </a:ext>
            </a:extLst>
          </p:cNvPr>
          <p:cNvSpPr>
            <a:spLocks noGrp="1"/>
          </p:cNvSpPr>
          <p:nvPr>
            <p:ph idx="1"/>
          </p:nvPr>
        </p:nvSpPr>
        <p:spPr>
          <a:xfrm>
            <a:off x="850556" y="1825625"/>
            <a:ext cx="7302844" cy="4351338"/>
          </a:xfrm>
        </p:spPr>
        <p:txBody>
          <a:bodyPr>
            <a:noAutofit/>
          </a:bodyPr>
          <a:lstStyle/>
          <a:p>
            <a:pPr marL="0" indent="0">
              <a:lnSpc>
                <a:spcPct val="100000"/>
              </a:lnSpc>
              <a:buNone/>
            </a:pPr>
            <a:r>
              <a:rPr lang="en-US" sz="1800" dirty="0"/>
              <a:t>Grounding creates measurement goals</a:t>
            </a:r>
          </a:p>
          <a:p>
            <a:pPr marL="0" indent="0">
              <a:lnSpc>
                <a:spcPct val="100000"/>
              </a:lnSpc>
              <a:buNone/>
            </a:pPr>
            <a:r>
              <a:rPr lang="en-US" sz="1800" dirty="0"/>
              <a:t>Grounding creates “fix the violated constraint” goals</a:t>
            </a:r>
          </a:p>
          <a:p>
            <a:pPr marL="0" indent="0">
              <a:lnSpc>
                <a:spcPct val="100000"/>
              </a:lnSpc>
              <a:buNone/>
            </a:pPr>
            <a:r>
              <a:rPr lang="en-US" sz="1800" dirty="0"/>
              <a:t>Evaluation Scenario</a:t>
            </a:r>
          </a:p>
          <a:p>
            <a:pPr>
              <a:lnSpc>
                <a:spcPct val="100000"/>
              </a:lnSpc>
            </a:pPr>
            <a:r>
              <a:rPr lang="en-US" sz="1800" dirty="0"/>
              <a:t>Regular patrol (confirm building integrity by continuously circling outer walls). 10 agent circuits constitute one “patrol shift”.</a:t>
            </a:r>
          </a:p>
          <a:p>
            <a:pPr lvl="1">
              <a:lnSpc>
                <a:spcPct val="100000"/>
              </a:lnSpc>
            </a:pPr>
            <a:r>
              <a:rPr lang="en-US" sz="1600" dirty="0"/>
              <a:t>Cannot determine “hazardous” or “valid ID” unless in same cell</a:t>
            </a:r>
          </a:p>
          <a:p>
            <a:pPr>
              <a:lnSpc>
                <a:spcPct val="100000"/>
              </a:lnSpc>
            </a:pPr>
            <a:r>
              <a:rPr lang="en-US" sz="1800" dirty="0"/>
              <a:t>Includes all constraints. Emphasis on check-ID constraint</a:t>
            </a:r>
          </a:p>
          <a:p>
            <a:pPr lvl="1">
              <a:lnSpc>
                <a:spcPct val="100000"/>
              </a:lnSpc>
            </a:pPr>
            <a:r>
              <a:rPr lang="en-US" sz="1800" dirty="0"/>
              <a:t>Scenario adds persons without IDs every circuit</a:t>
            </a:r>
          </a:p>
          <a:p>
            <a:pPr lvl="1">
              <a:lnSpc>
                <a:spcPct val="100000"/>
              </a:lnSpc>
            </a:pPr>
            <a:r>
              <a:rPr lang="en-US" sz="1800" dirty="0"/>
              <a:t>“Escort” removes offenders (not part of evaluation)</a:t>
            </a:r>
          </a:p>
          <a:p>
            <a:pPr>
              <a:lnSpc>
                <a:spcPct val="100000"/>
              </a:lnSpc>
            </a:pPr>
            <a:r>
              <a:rPr lang="en-US" sz="1800" dirty="0"/>
              <a:t>Accruing penalty for every person without a valid ID in restricted area </a:t>
            </a:r>
          </a:p>
        </p:txBody>
      </p:sp>
      <p:pic>
        <p:nvPicPr>
          <p:cNvPr id="7" name="Picture 6" descr="Shape&#10;&#10;Description automatically generated">
            <a:extLst>
              <a:ext uri="{FF2B5EF4-FFF2-40B4-BE49-F238E27FC236}">
                <a16:creationId xmlns:a16="http://schemas.microsoft.com/office/drawing/2014/main" id="{DE385DD6-B687-A844-B33D-00FF63B00AC0}"/>
              </a:ext>
            </a:extLst>
          </p:cNvPr>
          <p:cNvPicPr>
            <a:picLocks noChangeAspect="1"/>
          </p:cNvPicPr>
          <p:nvPr/>
        </p:nvPicPr>
        <p:blipFill>
          <a:blip r:embed="rId2"/>
          <a:stretch>
            <a:fillRect/>
          </a:stretch>
        </p:blipFill>
        <p:spPr>
          <a:xfrm>
            <a:off x="8312150" y="1614090"/>
            <a:ext cx="3263900" cy="4889500"/>
          </a:xfrm>
          <a:prstGeom prst="rect">
            <a:avLst/>
          </a:prstGeom>
        </p:spPr>
      </p:pic>
      <p:sp>
        <p:nvSpPr>
          <p:cNvPr id="6" name="Footer Placeholder 3">
            <a:extLst>
              <a:ext uri="{FF2B5EF4-FFF2-40B4-BE49-F238E27FC236}">
                <a16:creationId xmlns:a16="http://schemas.microsoft.com/office/drawing/2014/main" id="{6F50AF8B-4537-3A2A-C482-EDEEC8E66FB3}"/>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Tree>
    <p:extLst>
      <p:ext uri="{BB962C8B-B14F-4D97-AF65-F5344CB8AC3E}">
        <p14:creationId xmlns:p14="http://schemas.microsoft.com/office/powerpoint/2010/main" val="309279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6F82-B722-F946-A9DF-AE3B5310FD5C}"/>
              </a:ext>
            </a:extLst>
          </p:cNvPr>
          <p:cNvSpPr>
            <a:spLocks noGrp="1"/>
          </p:cNvSpPr>
          <p:nvPr>
            <p:ph type="title"/>
          </p:nvPr>
        </p:nvSpPr>
        <p:spPr/>
        <p:txBody>
          <a:bodyPr>
            <a:normAutofit/>
          </a:bodyPr>
          <a:lstStyle/>
          <a:p>
            <a:r>
              <a:rPr lang="en-US" sz="3600" dirty="0"/>
              <a:t>Evaluation: Costs of Partial Grounding</a:t>
            </a:r>
          </a:p>
        </p:txBody>
      </p:sp>
      <p:pic>
        <p:nvPicPr>
          <p:cNvPr id="10" name="Picture 9" descr="Chart, line chart&#10;&#10;Description automatically generated">
            <a:extLst>
              <a:ext uri="{FF2B5EF4-FFF2-40B4-BE49-F238E27FC236}">
                <a16:creationId xmlns:a16="http://schemas.microsoft.com/office/drawing/2014/main" id="{A64CE070-B80D-FAFF-565C-A2224ED809BC}"/>
              </a:ext>
            </a:extLst>
          </p:cNvPr>
          <p:cNvPicPr>
            <a:picLocks noChangeAspect="1"/>
          </p:cNvPicPr>
          <p:nvPr/>
        </p:nvPicPr>
        <p:blipFill>
          <a:blip r:embed="rId3"/>
          <a:stretch>
            <a:fillRect/>
          </a:stretch>
        </p:blipFill>
        <p:spPr>
          <a:xfrm>
            <a:off x="3604818" y="1394921"/>
            <a:ext cx="4982364" cy="4982364"/>
          </a:xfrm>
          <a:prstGeom prst="rect">
            <a:avLst/>
          </a:prstGeom>
        </p:spPr>
      </p:pic>
      <p:sp>
        <p:nvSpPr>
          <p:cNvPr id="13" name="Footer Placeholder 3">
            <a:extLst>
              <a:ext uri="{FF2B5EF4-FFF2-40B4-BE49-F238E27FC236}">
                <a16:creationId xmlns:a16="http://schemas.microsoft.com/office/drawing/2014/main" id="{DAA48BF4-D272-633E-FFD6-61D28661D2A4}"/>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Tree>
    <p:extLst>
      <p:ext uri="{BB962C8B-B14F-4D97-AF65-F5344CB8AC3E}">
        <p14:creationId xmlns:p14="http://schemas.microsoft.com/office/powerpoint/2010/main" val="131688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23D90-0FFF-7F4F-8A40-7B368DE1DC87}"/>
              </a:ext>
            </a:extLst>
          </p:cNvPr>
          <p:cNvSpPr>
            <a:spLocks noGrp="1"/>
          </p:cNvSpPr>
          <p:nvPr>
            <p:ph type="title"/>
          </p:nvPr>
        </p:nvSpPr>
        <p:spPr/>
        <p:txBody>
          <a:bodyPr/>
          <a:lstStyle/>
          <a:p>
            <a:r>
              <a:rPr lang="en-US" dirty="0"/>
              <a:t>“Following the Rules”</a:t>
            </a:r>
          </a:p>
        </p:txBody>
      </p:sp>
      <p:sp>
        <p:nvSpPr>
          <p:cNvPr id="3" name="Content Placeholder 2">
            <a:extLst>
              <a:ext uri="{FF2B5EF4-FFF2-40B4-BE49-F238E27FC236}">
                <a16:creationId xmlns:a16="http://schemas.microsoft.com/office/drawing/2014/main" id="{B24803BA-FB9F-9240-9734-C18C5C686736}"/>
              </a:ext>
            </a:extLst>
          </p:cNvPr>
          <p:cNvSpPr>
            <a:spLocks noGrp="1"/>
          </p:cNvSpPr>
          <p:nvPr>
            <p:ph idx="1"/>
          </p:nvPr>
        </p:nvSpPr>
        <p:spPr>
          <a:xfrm>
            <a:off x="850557" y="1825625"/>
            <a:ext cx="7656835" cy="4351338"/>
          </a:xfrm>
        </p:spPr>
        <p:txBody>
          <a:bodyPr>
            <a:noAutofit/>
          </a:bodyPr>
          <a:lstStyle/>
          <a:p>
            <a:pPr>
              <a:lnSpc>
                <a:spcPct val="100000"/>
              </a:lnSpc>
            </a:pPr>
            <a:r>
              <a:rPr lang="en-US" sz="2000" dirty="0">
                <a:sym typeface="Wingdings" pitchFamily="2" charset="2"/>
              </a:rPr>
              <a:t>Autonomy (</a:t>
            </a:r>
            <a:r>
              <a:rPr lang="en-US" sz="2000" dirty="0"/>
              <a:t>in the scope of real-world interaction) requires that agents (have the capacity to) “follow the rules” </a:t>
            </a:r>
          </a:p>
          <a:p>
            <a:pPr>
              <a:lnSpc>
                <a:spcPct val="100000"/>
              </a:lnSpc>
            </a:pPr>
            <a:r>
              <a:rPr lang="en-US" sz="2000" dirty="0"/>
              <a:t>“Following the Rules” is sensitive to multiple, specific contexts</a:t>
            </a:r>
          </a:p>
          <a:p>
            <a:pPr lvl="1">
              <a:lnSpc>
                <a:spcPct val="100000"/>
              </a:lnSpc>
            </a:pPr>
            <a:r>
              <a:rPr lang="en-US" sz="1800" dirty="0"/>
              <a:t>Contexts:</a:t>
            </a:r>
          </a:p>
          <a:p>
            <a:pPr lvl="2">
              <a:lnSpc>
                <a:spcPct val="100000"/>
              </a:lnSpc>
            </a:pPr>
            <a:r>
              <a:rPr lang="en-US" sz="1800" dirty="0"/>
              <a:t>Long-term goals/values, tasks, environment, culture, …</a:t>
            </a:r>
          </a:p>
          <a:p>
            <a:pPr lvl="1">
              <a:lnSpc>
                <a:spcPct val="100000"/>
              </a:lnSpc>
            </a:pPr>
            <a:r>
              <a:rPr lang="en-US" sz="1800" dirty="0"/>
              <a:t>Individual contexts introduce various </a:t>
            </a:r>
            <a:r>
              <a:rPr lang="en-US" sz="1800" b="1" dirty="0"/>
              <a:t>constraints</a:t>
            </a:r>
            <a:r>
              <a:rPr lang="en-US" sz="1800" dirty="0"/>
              <a:t>:</a:t>
            </a:r>
          </a:p>
          <a:p>
            <a:pPr lvl="2">
              <a:lnSpc>
                <a:spcPct val="100000"/>
              </a:lnSpc>
            </a:pPr>
            <a:r>
              <a:rPr lang="en-US" sz="1800" dirty="0"/>
              <a:t>Physical/operational constraints (safety), rules &amp; laws, social norms, ethical and moral considerations, etc.</a:t>
            </a:r>
          </a:p>
          <a:p>
            <a:pPr marL="457200" lvl="1" indent="0">
              <a:lnSpc>
                <a:spcPct val="100000"/>
              </a:lnSpc>
              <a:buNone/>
            </a:pPr>
            <a:endParaRPr lang="en-US" sz="1600" dirty="0"/>
          </a:p>
          <a:p>
            <a:pPr>
              <a:lnSpc>
                <a:spcPct val="100000"/>
              </a:lnSpc>
            </a:pPr>
            <a:r>
              <a:rPr lang="en-US" sz="2000" b="1" dirty="0"/>
              <a:t>Long-term goal</a:t>
            </a:r>
            <a:r>
              <a:rPr lang="en-US" sz="2000" dirty="0"/>
              <a:t>: General algorithms for “following the rules”</a:t>
            </a:r>
          </a:p>
          <a:p>
            <a:pPr lvl="1">
              <a:lnSpc>
                <a:spcPct val="100000"/>
              </a:lnSpc>
            </a:pPr>
            <a:r>
              <a:rPr lang="en-US" sz="1800" dirty="0"/>
              <a:t>In contrast to: Changing rules, limiting to pre-defined contexts, … </a:t>
            </a:r>
          </a:p>
        </p:txBody>
      </p:sp>
      <p:sp>
        <p:nvSpPr>
          <p:cNvPr id="4" name="Footer Placeholder 3">
            <a:extLst>
              <a:ext uri="{FF2B5EF4-FFF2-40B4-BE49-F238E27FC236}">
                <a16:creationId xmlns:a16="http://schemas.microsoft.com/office/drawing/2014/main" id="{FC236B71-6D3D-AD4A-8EF3-2FD5AD736F02}"/>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pic>
        <p:nvPicPr>
          <p:cNvPr id="8" name="Picture 7" descr="A picture containing sky, water, outdoor, ocean&#10;&#10;Description automatically generated">
            <a:extLst>
              <a:ext uri="{FF2B5EF4-FFF2-40B4-BE49-F238E27FC236}">
                <a16:creationId xmlns:a16="http://schemas.microsoft.com/office/drawing/2014/main" id="{D004FD86-30B7-D74E-8A8B-E9BF596A0269}"/>
              </a:ext>
            </a:extLst>
          </p:cNvPr>
          <p:cNvPicPr>
            <a:picLocks noChangeAspect="1"/>
          </p:cNvPicPr>
          <p:nvPr/>
        </p:nvPicPr>
        <p:blipFill>
          <a:blip r:embed="rId3"/>
          <a:stretch>
            <a:fillRect/>
          </a:stretch>
        </p:blipFill>
        <p:spPr>
          <a:xfrm>
            <a:off x="8774908" y="2307491"/>
            <a:ext cx="3301023" cy="2194939"/>
          </a:xfrm>
          <a:prstGeom prst="rect">
            <a:avLst/>
          </a:prstGeom>
        </p:spPr>
      </p:pic>
      <p:pic>
        <p:nvPicPr>
          <p:cNvPr id="9" name="Picture 8" descr="A picture containing indoor, subway&#10;&#10;Description automatically generated">
            <a:extLst>
              <a:ext uri="{FF2B5EF4-FFF2-40B4-BE49-F238E27FC236}">
                <a16:creationId xmlns:a16="http://schemas.microsoft.com/office/drawing/2014/main" id="{FD56857F-9E5B-7D45-BA65-5D93543A783C}"/>
              </a:ext>
            </a:extLst>
          </p:cNvPr>
          <p:cNvPicPr>
            <a:picLocks noChangeAspect="1"/>
          </p:cNvPicPr>
          <p:nvPr/>
        </p:nvPicPr>
        <p:blipFill>
          <a:blip r:embed="rId4"/>
          <a:stretch>
            <a:fillRect/>
          </a:stretch>
        </p:blipFill>
        <p:spPr>
          <a:xfrm>
            <a:off x="8774908" y="50206"/>
            <a:ext cx="3300984" cy="2191973"/>
          </a:xfrm>
          <a:prstGeom prst="rect">
            <a:avLst/>
          </a:prstGeom>
        </p:spPr>
      </p:pic>
      <p:pic>
        <p:nvPicPr>
          <p:cNvPr id="10" name="Picture 9" descr="A picture containing sky, outdoor, water, boat&#10;&#10;Description automatically generated">
            <a:extLst>
              <a:ext uri="{FF2B5EF4-FFF2-40B4-BE49-F238E27FC236}">
                <a16:creationId xmlns:a16="http://schemas.microsoft.com/office/drawing/2014/main" id="{97D57B15-579B-ED48-986C-0110AA348610}"/>
              </a:ext>
            </a:extLst>
          </p:cNvPr>
          <p:cNvPicPr>
            <a:picLocks noChangeAspect="1"/>
          </p:cNvPicPr>
          <p:nvPr/>
        </p:nvPicPr>
        <p:blipFill>
          <a:blip r:embed="rId5"/>
          <a:stretch>
            <a:fillRect/>
          </a:stretch>
        </p:blipFill>
        <p:spPr>
          <a:xfrm>
            <a:off x="8774908" y="4556344"/>
            <a:ext cx="3291840" cy="2194560"/>
          </a:xfrm>
          <a:prstGeom prst="rect">
            <a:avLst/>
          </a:prstGeom>
        </p:spPr>
      </p:pic>
    </p:spTree>
    <p:extLst>
      <p:ext uri="{BB962C8B-B14F-4D97-AF65-F5344CB8AC3E}">
        <p14:creationId xmlns:p14="http://schemas.microsoft.com/office/powerpoint/2010/main" val="27044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AA81-83FA-814D-9EF8-33F5A8424819}"/>
              </a:ext>
            </a:extLst>
          </p:cNvPr>
          <p:cNvSpPr>
            <a:spLocks noGrp="1"/>
          </p:cNvSpPr>
          <p:nvPr>
            <p:ph type="title"/>
          </p:nvPr>
        </p:nvSpPr>
        <p:spPr/>
        <p:txBody>
          <a:bodyPr>
            <a:normAutofit/>
          </a:bodyPr>
          <a:lstStyle/>
          <a:p>
            <a:r>
              <a:rPr lang="en-US" sz="3600" dirty="0"/>
              <a:t>What makes “following the rules” difficult?</a:t>
            </a:r>
          </a:p>
        </p:txBody>
      </p:sp>
      <p:sp>
        <p:nvSpPr>
          <p:cNvPr id="3" name="Content Placeholder 2">
            <a:extLst>
              <a:ext uri="{FF2B5EF4-FFF2-40B4-BE49-F238E27FC236}">
                <a16:creationId xmlns:a16="http://schemas.microsoft.com/office/drawing/2014/main" id="{83AF37AF-51C2-1345-AAB7-03DE1804FFFE}"/>
              </a:ext>
            </a:extLst>
          </p:cNvPr>
          <p:cNvSpPr>
            <a:spLocks noGrp="1"/>
          </p:cNvSpPr>
          <p:nvPr>
            <p:ph sz="half" idx="1"/>
          </p:nvPr>
        </p:nvSpPr>
        <p:spPr>
          <a:xfrm>
            <a:off x="838200" y="2167873"/>
            <a:ext cx="5181600" cy="4351338"/>
          </a:xfrm>
        </p:spPr>
        <p:txBody>
          <a:bodyPr>
            <a:noAutofit/>
          </a:bodyPr>
          <a:lstStyle/>
          <a:p>
            <a:pPr>
              <a:lnSpc>
                <a:spcPct val="100000"/>
              </a:lnSpc>
            </a:pPr>
            <a:r>
              <a:rPr lang="en-US" sz="2000" dirty="0"/>
              <a:t>Partial observability</a:t>
            </a:r>
          </a:p>
          <a:p>
            <a:pPr lvl="1">
              <a:lnSpc>
                <a:spcPct val="100000"/>
              </a:lnSpc>
            </a:pPr>
            <a:r>
              <a:rPr lang="en-US" sz="1800" dirty="0"/>
              <a:t>Cannot always “perceive” status of a constraint</a:t>
            </a:r>
          </a:p>
          <a:p>
            <a:pPr>
              <a:lnSpc>
                <a:spcPct val="100000"/>
              </a:lnSpc>
            </a:pPr>
            <a:r>
              <a:rPr lang="en-US" sz="2000" dirty="0"/>
              <a:t>Dynamic, fail-hard environments</a:t>
            </a:r>
          </a:p>
          <a:p>
            <a:pPr lvl="1">
              <a:lnSpc>
                <a:spcPct val="100000"/>
              </a:lnSpc>
            </a:pPr>
            <a:r>
              <a:rPr lang="en-US" sz="1800" dirty="0"/>
              <a:t>Unexpected dynamics can impact status of a constraint</a:t>
            </a:r>
          </a:p>
          <a:p>
            <a:pPr lvl="1">
              <a:lnSpc>
                <a:spcPct val="100000"/>
              </a:lnSpc>
            </a:pPr>
            <a:r>
              <a:rPr lang="en-US" sz="1800" dirty="0"/>
              <a:t>Discontinuities (with novel constraints)</a:t>
            </a:r>
          </a:p>
          <a:p>
            <a:pPr lvl="1">
              <a:lnSpc>
                <a:spcPct val="100000"/>
              </a:lnSpc>
            </a:pPr>
            <a:r>
              <a:rPr lang="en-US" sz="1800" dirty="0"/>
              <a:t>Known constraints also can change over time</a:t>
            </a:r>
          </a:p>
          <a:p>
            <a:pPr>
              <a:lnSpc>
                <a:spcPct val="100000"/>
              </a:lnSpc>
            </a:pPr>
            <a:endParaRPr lang="en-US" sz="2200" dirty="0"/>
          </a:p>
        </p:txBody>
      </p:sp>
      <p:sp>
        <p:nvSpPr>
          <p:cNvPr id="6" name="Content Placeholder 5">
            <a:extLst>
              <a:ext uri="{FF2B5EF4-FFF2-40B4-BE49-F238E27FC236}">
                <a16:creationId xmlns:a16="http://schemas.microsoft.com/office/drawing/2014/main" id="{B8BBA440-B05D-D246-93C6-1E71DF7CC6CD}"/>
              </a:ext>
            </a:extLst>
          </p:cNvPr>
          <p:cNvSpPr>
            <a:spLocks noGrp="1"/>
          </p:cNvSpPr>
          <p:nvPr>
            <p:ph sz="half" idx="2"/>
          </p:nvPr>
        </p:nvSpPr>
        <p:spPr>
          <a:xfrm>
            <a:off x="6172199" y="2167873"/>
            <a:ext cx="5181600" cy="4351338"/>
          </a:xfrm>
        </p:spPr>
        <p:txBody>
          <a:bodyPr>
            <a:normAutofit/>
          </a:bodyPr>
          <a:lstStyle/>
          <a:p>
            <a:pPr>
              <a:lnSpc>
                <a:spcPct val="100000"/>
              </a:lnSpc>
            </a:pPr>
            <a:r>
              <a:rPr lang="en-US" sz="2000" dirty="0"/>
              <a:t>Abstract and poorly defined constraints</a:t>
            </a:r>
          </a:p>
          <a:p>
            <a:pPr lvl="1">
              <a:lnSpc>
                <a:spcPct val="100000"/>
              </a:lnSpc>
            </a:pPr>
            <a:r>
              <a:rPr lang="en-US" sz="1800" dirty="0"/>
              <a:t>“Use caution near pedestrians”</a:t>
            </a:r>
          </a:p>
          <a:p>
            <a:pPr lvl="1">
              <a:lnSpc>
                <a:spcPct val="100000"/>
              </a:lnSpc>
            </a:pPr>
            <a:r>
              <a:rPr lang="en-US" sz="1800" dirty="0"/>
              <a:t>Human interpretations can differ; prefer agent develop its own interpretation (disintermediation)</a:t>
            </a:r>
          </a:p>
          <a:p>
            <a:pPr lvl="0">
              <a:lnSpc>
                <a:spcPct val="100000"/>
              </a:lnSpc>
              <a:defRPr/>
            </a:pPr>
            <a:r>
              <a:rPr lang="en-US" sz="2000" dirty="0"/>
              <a:t>Implicit context specification</a:t>
            </a:r>
          </a:p>
          <a:p>
            <a:pPr lvl="1">
              <a:lnSpc>
                <a:spcPct val="100000"/>
              </a:lnSpc>
              <a:spcBef>
                <a:spcPts val="1000"/>
              </a:spcBef>
              <a:defRPr/>
            </a:pPr>
            <a:r>
              <a:rPr lang="en-US" sz="1800" dirty="0"/>
              <a:t>Agent must decide if a constraint is applicable in a situation or context</a:t>
            </a:r>
            <a:endParaRPr lang="en-US" sz="2200" dirty="0"/>
          </a:p>
          <a:p>
            <a:pPr>
              <a:lnSpc>
                <a:spcPct val="100000"/>
              </a:lnSpc>
            </a:pPr>
            <a:r>
              <a:rPr lang="en-US" sz="2000" dirty="0"/>
              <a:t>Interactions &amp; conflicts between constraints, tasks &amp; contexts</a:t>
            </a:r>
          </a:p>
          <a:p>
            <a:pPr lvl="1">
              <a:lnSpc>
                <a:spcPct val="100000"/>
              </a:lnSpc>
            </a:pPr>
            <a:r>
              <a:rPr lang="en-US" sz="1800" dirty="0"/>
              <a:t>Systems of rules/constraints can not be assumed to be coherent</a:t>
            </a:r>
          </a:p>
          <a:p>
            <a:pPr lvl="1">
              <a:lnSpc>
                <a:spcPct val="100000"/>
              </a:lnSpc>
            </a:pPr>
            <a:endParaRPr lang="en-US" dirty="0"/>
          </a:p>
          <a:p>
            <a:pPr lvl="1">
              <a:lnSpc>
                <a:spcPct val="100000"/>
              </a:lnSpc>
            </a:pPr>
            <a:endParaRPr lang="en-US" dirty="0"/>
          </a:p>
        </p:txBody>
      </p:sp>
      <p:sp>
        <p:nvSpPr>
          <p:cNvPr id="8" name="TextBox 7">
            <a:extLst>
              <a:ext uri="{FF2B5EF4-FFF2-40B4-BE49-F238E27FC236}">
                <a16:creationId xmlns:a16="http://schemas.microsoft.com/office/drawing/2014/main" id="{B5A92707-E61C-DC42-9CEA-F3502B589B80}"/>
              </a:ext>
            </a:extLst>
          </p:cNvPr>
          <p:cNvSpPr txBox="1"/>
          <p:nvPr/>
        </p:nvSpPr>
        <p:spPr>
          <a:xfrm>
            <a:off x="838200" y="1603102"/>
            <a:ext cx="6604322" cy="49199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164472"/>
                </a:solidFill>
                <a:effectLst/>
                <a:uLnTx/>
                <a:uFillTx/>
                <a:latin typeface="Helvetica Neue" panose="02000503000000020004" pitchFamily="2" charset="0"/>
                <a:ea typeface="Helvetica Neue" panose="02000503000000020004" pitchFamily="2" charset="0"/>
                <a:cs typeface="Helvetica Neue" panose="02000503000000020004" pitchFamily="2" charset="0"/>
              </a:rPr>
              <a:t>Systems of rules/constraints are “messy”</a:t>
            </a:r>
          </a:p>
        </p:txBody>
      </p:sp>
      <p:sp>
        <p:nvSpPr>
          <p:cNvPr id="7" name="Footer Placeholder 3">
            <a:extLst>
              <a:ext uri="{FF2B5EF4-FFF2-40B4-BE49-F238E27FC236}">
                <a16:creationId xmlns:a16="http://schemas.microsoft.com/office/drawing/2014/main" id="{45135546-1CE2-4730-D5D0-C35989E59700}"/>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Tree>
    <p:extLst>
      <p:ext uri="{BB962C8B-B14F-4D97-AF65-F5344CB8AC3E}">
        <p14:creationId xmlns:p14="http://schemas.microsoft.com/office/powerpoint/2010/main" val="417505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17A4-CEF3-9747-BD95-57CE5FF9F47F}"/>
              </a:ext>
            </a:extLst>
          </p:cNvPr>
          <p:cNvSpPr>
            <a:spLocks noGrp="1"/>
          </p:cNvSpPr>
          <p:nvPr>
            <p:ph type="title"/>
          </p:nvPr>
        </p:nvSpPr>
        <p:spPr/>
        <p:txBody>
          <a:bodyPr/>
          <a:lstStyle/>
          <a:p>
            <a:r>
              <a:rPr lang="en-US" dirty="0"/>
              <a:t>Goal: Constraint Compliance</a:t>
            </a:r>
          </a:p>
        </p:txBody>
      </p:sp>
      <p:sp>
        <p:nvSpPr>
          <p:cNvPr id="3" name="Content Placeholder 2">
            <a:extLst>
              <a:ext uri="{FF2B5EF4-FFF2-40B4-BE49-F238E27FC236}">
                <a16:creationId xmlns:a16="http://schemas.microsoft.com/office/drawing/2014/main" id="{8A9AB6F5-9E76-D249-8197-6FF6A1DB3DC0}"/>
              </a:ext>
            </a:extLst>
          </p:cNvPr>
          <p:cNvSpPr>
            <a:spLocks noGrp="1"/>
          </p:cNvSpPr>
          <p:nvPr>
            <p:ph idx="1"/>
          </p:nvPr>
        </p:nvSpPr>
        <p:spPr/>
        <p:txBody>
          <a:bodyPr>
            <a:noAutofit/>
          </a:bodyPr>
          <a:lstStyle/>
          <a:p>
            <a:pPr marL="0" indent="0">
              <a:lnSpc>
                <a:spcPct val="100000"/>
              </a:lnSpc>
              <a:buNone/>
            </a:pPr>
            <a:r>
              <a:rPr lang="en-US" sz="2400" i="1" dirty="0"/>
              <a:t>Constraint compliance</a:t>
            </a:r>
            <a:r>
              <a:rPr lang="en-US" sz="2400" dirty="0"/>
              <a:t>: general strategy(</a:t>
            </a:r>
            <a:r>
              <a:rPr lang="en-US" sz="2400" dirty="0" err="1"/>
              <a:t>ies</a:t>
            </a:r>
            <a:r>
              <a:rPr lang="en-US" sz="2400" dirty="0"/>
              <a:t>) for effectively dealing with systems of rules/constraints </a:t>
            </a:r>
            <a:r>
              <a:rPr lang="en-US" sz="2400" u="sng" dirty="0"/>
              <a:t>integrated within task performance</a:t>
            </a:r>
          </a:p>
          <a:p>
            <a:pPr marL="0" indent="0">
              <a:lnSpc>
                <a:spcPct val="100000"/>
              </a:lnSpc>
              <a:buNone/>
            </a:pPr>
            <a:endParaRPr lang="en-US" sz="1200" u="sng" dirty="0"/>
          </a:p>
          <a:p>
            <a:pPr marL="0" indent="0">
              <a:lnSpc>
                <a:spcPct val="100000"/>
              </a:lnSpc>
              <a:buNone/>
            </a:pPr>
            <a:r>
              <a:rPr lang="en-US" sz="2400" dirty="0"/>
              <a:t>Constraint compliance must: </a:t>
            </a:r>
          </a:p>
          <a:p>
            <a:pPr>
              <a:lnSpc>
                <a:spcPct val="100000"/>
              </a:lnSpc>
            </a:pPr>
            <a:r>
              <a:rPr lang="en-US" sz="2400" dirty="0"/>
              <a:t>Continuously evaluate constraints &amp; situation in dynamic environments</a:t>
            </a:r>
          </a:p>
          <a:p>
            <a:pPr lvl="1">
              <a:lnSpc>
                <a:spcPct val="100000"/>
              </a:lnSpc>
            </a:pPr>
            <a:r>
              <a:rPr lang="en-US" sz="2000" dirty="0"/>
              <a:t>Constraint compliance must be an (overall) efficient process</a:t>
            </a:r>
          </a:p>
          <a:p>
            <a:pPr>
              <a:lnSpc>
                <a:spcPct val="100000"/>
              </a:lnSpc>
            </a:pPr>
            <a:r>
              <a:rPr lang="en-US" sz="2400" dirty="0"/>
              <a:t>Satisfice </a:t>
            </a:r>
          </a:p>
          <a:p>
            <a:pPr lvl="1">
              <a:lnSpc>
                <a:spcPct val="100000"/>
              </a:lnSpc>
            </a:pPr>
            <a:r>
              <a:rPr lang="en-US" sz="2000" dirty="0"/>
              <a:t>Often not feasible to satisfy all applicable constraints all the time (over-constrained)</a:t>
            </a:r>
          </a:p>
          <a:p>
            <a:pPr lvl="1">
              <a:lnSpc>
                <a:spcPct val="100000"/>
              </a:lnSpc>
            </a:pPr>
            <a:r>
              <a:rPr lang="en-US" sz="2000" dirty="0"/>
              <a:t>Not all ambiguity in constraint specification can be resolved in the moment</a:t>
            </a:r>
          </a:p>
          <a:p>
            <a:pPr>
              <a:lnSpc>
                <a:spcPct val="100000"/>
              </a:lnSpc>
            </a:pPr>
            <a:r>
              <a:rPr lang="en-US" sz="2400" dirty="0"/>
              <a:t>Respond to new contexts, new goals &amp; tasks, new constraints</a:t>
            </a:r>
          </a:p>
          <a:p>
            <a:pPr lvl="1">
              <a:lnSpc>
                <a:spcPct val="100000"/>
              </a:lnSpc>
            </a:pPr>
            <a:r>
              <a:rPr lang="en-US" sz="2000" dirty="0"/>
              <a:t>Preparation (instruction, pre-training, etc.) is helpful but not sufficient</a:t>
            </a:r>
          </a:p>
        </p:txBody>
      </p:sp>
      <p:sp>
        <p:nvSpPr>
          <p:cNvPr id="6" name="Footer Placeholder 3">
            <a:extLst>
              <a:ext uri="{FF2B5EF4-FFF2-40B4-BE49-F238E27FC236}">
                <a16:creationId xmlns:a16="http://schemas.microsoft.com/office/drawing/2014/main" id="{36187A87-F846-01F3-C293-737854A9EEDA}"/>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Tree>
    <p:extLst>
      <p:ext uri="{BB962C8B-B14F-4D97-AF65-F5344CB8AC3E}">
        <p14:creationId xmlns:p14="http://schemas.microsoft.com/office/powerpoint/2010/main" val="3364708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3181-D539-5D41-9809-9D45C656F7B0}"/>
              </a:ext>
            </a:extLst>
          </p:cNvPr>
          <p:cNvSpPr>
            <a:spLocks noGrp="1"/>
          </p:cNvSpPr>
          <p:nvPr>
            <p:ph type="title"/>
          </p:nvPr>
        </p:nvSpPr>
        <p:spPr/>
        <p:txBody>
          <a:bodyPr>
            <a:normAutofit/>
          </a:bodyPr>
          <a:lstStyle/>
          <a:p>
            <a:r>
              <a:rPr lang="en-US" sz="3200" dirty="0"/>
              <a:t>What problems would we have to solve to get a Soar agent to follow the rules?</a:t>
            </a:r>
          </a:p>
        </p:txBody>
      </p:sp>
      <p:pic>
        <p:nvPicPr>
          <p:cNvPr id="8" name="Picture 7">
            <a:extLst>
              <a:ext uri="{FF2B5EF4-FFF2-40B4-BE49-F238E27FC236}">
                <a16:creationId xmlns:a16="http://schemas.microsoft.com/office/drawing/2014/main" id="{7817D940-0AA0-5045-9DA9-0F76CA1E413E}"/>
              </a:ext>
            </a:extLst>
          </p:cNvPr>
          <p:cNvPicPr>
            <a:picLocks noChangeAspect="1"/>
          </p:cNvPicPr>
          <p:nvPr/>
        </p:nvPicPr>
        <p:blipFill>
          <a:blip r:embed="rId2"/>
          <a:stretch>
            <a:fillRect/>
          </a:stretch>
        </p:blipFill>
        <p:spPr>
          <a:xfrm>
            <a:off x="588861" y="2368550"/>
            <a:ext cx="11524620" cy="2411794"/>
          </a:xfrm>
          <a:prstGeom prst="rect">
            <a:avLst/>
          </a:prstGeom>
        </p:spPr>
      </p:pic>
      <p:sp>
        <p:nvSpPr>
          <p:cNvPr id="6" name="TextBox 5">
            <a:extLst>
              <a:ext uri="{FF2B5EF4-FFF2-40B4-BE49-F238E27FC236}">
                <a16:creationId xmlns:a16="http://schemas.microsoft.com/office/drawing/2014/main" id="{A1CAFBE7-1C00-E84D-9351-15556404D7B5}"/>
              </a:ext>
            </a:extLst>
          </p:cNvPr>
          <p:cNvSpPr txBox="1"/>
          <p:nvPr/>
        </p:nvSpPr>
        <p:spPr>
          <a:xfrm>
            <a:off x="637571" y="6050679"/>
            <a:ext cx="11430000" cy="523220"/>
          </a:xfrm>
          <a:prstGeom prst="rect">
            <a:avLst/>
          </a:prstGeom>
          <a:noFill/>
        </p:spPr>
        <p:txBody>
          <a:bodyPr wrap="square">
            <a:spAutoFit/>
          </a:bodyPr>
          <a:lstStyle/>
          <a:p>
            <a:r>
              <a:rPr lang="en-US" sz="1400" dirty="0"/>
              <a:t>Part of a broader computational-level analysis (in the sense of Marr) of constraint compliance: </a:t>
            </a:r>
            <a:r>
              <a:rPr lang="en-US" sz="1400" dirty="0">
                <a:effectLst/>
              </a:rPr>
              <a:t>Wray, R. E., Jones, S., &amp; Laird, J. E. (2023). Computational-level Analysis of Constraint Compliance for General Intelligence. </a:t>
            </a:r>
            <a:r>
              <a:rPr lang="en-US" sz="1400" i="1" dirty="0">
                <a:effectLst/>
                <a:hlinkClick r:id="rId3"/>
              </a:rPr>
              <a:t>Proceedings of the 2023 Artificial General Intelligence (AGI) Conference.</a:t>
            </a:r>
            <a:r>
              <a:rPr lang="en-US" sz="1400" dirty="0">
                <a:effectLst/>
              </a:rPr>
              <a:t> </a:t>
            </a:r>
          </a:p>
        </p:txBody>
      </p:sp>
      <p:sp>
        <p:nvSpPr>
          <p:cNvPr id="3" name="Footer Placeholder 3">
            <a:extLst>
              <a:ext uri="{FF2B5EF4-FFF2-40B4-BE49-F238E27FC236}">
                <a16:creationId xmlns:a16="http://schemas.microsoft.com/office/drawing/2014/main" id="{26FC1043-CEA4-EBD2-FD44-2AD7CFA7C02D}"/>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Tree>
    <p:extLst>
      <p:ext uri="{BB962C8B-B14F-4D97-AF65-F5344CB8AC3E}">
        <p14:creationId xmlns:p14="http://schemas.microsoft.com/office/powerpoint/2010/main" val="4227098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08F51C-1653-184C-8F4E-BBBA0EB00583}"/>
              </a:ext>
            </a:extLst>
          </p:cNvPr>
          <p:cNvPicPr>
            <a:picLocks noChangeAspect="1"/>
          </p:cNvPicPr>
          <p:nvPr/>
        </p:nvPicPr>
        <p:blipFill>
          <a:blip r:embed="rId3"/>
          <a:stretch>
            <a:fillRect/>
          </a:stretch>
        </p:blipFill>
        <p:spPr>
          <a:xfrm>
            <a:off x="588861" y="2368550"/>
            <a:ext cx="11524620" cy="2411794"/>
          </a:xfrm>
          <a:prstGeom prst="rect">
            <a:avLst/>
          </a:prstGeom>
        </p:spPr>
      </p:pic>
      <p:sp>
        <p:nvSpPr>
          <p:cNvPr id="2" name="Title 1">
            <a:extLst>
              <a:ext uri="{FF2B5EF4-FFF2-40B4-BE49-F238E27FC236}">
                <a16:creationId xmlns:a16="http://schemas.microsoft.com/office/drawing/2014/main" id="{CEE83181-D539-5D41-9809-9D45C656F7B0}"/>
              </a:ext>
            </a:extLst>
          </p:cNvPr>
          <p:cNvSpPr>
            <a:spLocks noGrp="1"/>
          </p:cNvSpPr>
          <p:nvPr>
            <p:ph type="title"/>
          </p:nvPr>
        </p:nvSpPr>
        <p:spPr/>
        <p:txBody>
          <a:bodyPr/>
          <a:lstStyle/>
          <a:p>
            <a:r>
              <a:rPr lang="en-US" sz="3200" dirty="0"/>
              <a:t>What problems would we have to solve to get a Soar agent to follow the rules?</a:t>
            </a:r>
            <a:endParaRPr lang="en-US" dirty="0"/>
          </a:p>
        </p:txBody>
      </p:sp>
      <p:sp>
        <p:nvSpPr>
          <p:cNvPr id="8" name="Donut 7">
            <a:extLst>
              <a:ext uri="{FF2B5EF4-FFF2-40B4-BE49-F238E27FC236}">
                <a16:creationId xmlns:a16="http://schemas.microsoft.com/office/drawing/2014/main" id="{73E5AF3A-29AD-B841-BA2E-C3483AA0C364}"/>
              </a:ext>
            </a:extLst>
          </p:cNvPr>
          <p:cNvSpPr/>
          <p:nvPr/>
        </p:nvSpPr>
        <p:spPr>
          <a:xfrm>
            <a:off x="6852215" y="3854373"/>
            <a:ext cx="1689901" cy="752354"/>
          </a:xfrm>
          <a:prstGeom prst="donut">
            <a:avLst>
              <a:gd name="adj" fmla="val 4122"/>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49C8FFA5-1C6C-AD4E-9A26-F3526E7AAEE3}"/>
              </a:ext>
            </a:extLst>
          </p:cNvPr>
          <p:cNvSpPr txBox="1"/>
          <p:nvPr/>
        </p:nvSpPr>
        <p:spPr>
          <a:xfrm>
            <a:off x="637571" y="6050679"/>
            <a:ext cx="11430000" cy="523220"/>
          </a:xfrm>
          <a:prstGeom prst="rect">
            <a:avLst/>
          </a:prstGeom>
          <a:noFill/>
        </p:spPr>
        <p:txBody>
          <a:bodyPr wrap="square">
            <a:spAutoFit/>
          </a:bodyPr>
          <a:lstStyle/>
          <a:p>
            <a:r>
              <a:rPr lang="en-US" sz="1400" dirty="0"/>
              <a:t>Part of a broader computational-level analysis (in the sense of Marr) of constraint compliance: </a:t>
            </a:r>
            <a:r>
              <a:rPr lang="en-US" sz="1400" dirty="0">
                <a:effectLst/>
              </a:rPr>
              <a:t>Wray, R. E., Jones, S., &amp; Laird, J. E. (2023). Computational-level Analysis of Constraint Compliance for General Intelligence. </a:t>
            </a:r>
            <a:r>
              <a:rPr lang="en-US" sz="1400" i="1" dirty="0">
                <a:effectLst/>
                <a:hlinkClick r:id="rId4"/>
              </a:rPr>
              <a:t>Proceedings of the 2023 Artificial General Intelligence (AGI) Conference.</a:t>
            </a:r>
            <a:r>
              <a:rPr lang="en-US" sz="1400" dirty="0">
                <a:effectLst/>
              </a:rPr>
              <a:t> </a:t>
            </a:r>
          </a:p>
        </p:txBody>
      </p:sp>
      <p:sp>
        <p:nvSpPr>
          <p:cNvPr id="3" name="Footer Placeholder 3">
            <a:extLst>
              <a:ext uri="{FF2B5EF4-FFF2-40B4-BE49-F238E27FC236}">
                <a16:creationId xmlns:a16="http://schemas.microsoft.com/office/drawing/2014/main" id="{78481EF7-FD8E-2D40-F733-9A523AE31763}"/>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
        <p:nvSpPr>
          <p:cNvPr id="6" name="Line Callout 2 9">
            <a:extLst>
              <a:ext uri="{FF2B5EF4-FFF2-40B4-BE49-F238E27FC236}">
                <a16:creationId xmlns:a16="http://schemas.microsoft.com/office/drawing/2014/main" id="{69A14B09-89FC-837F-D6C0-1D89AA0F382F}"/>
              </a:ext>
            </a:extLst>
          </p:cNvPr>
          <p:cNvSpPr/>
          <p:nvPr/>
        </p:nvSpPr>
        <p:spPr>
          <a:xfrm>
            <a:off x="6946902" y="5232400"/>
            <a:ext cx="3479798" cy="711200"/>
          </a:xfrm>
          <a:prstGeom prst="borderCallout2">
            <a:avLst>
              <a:gd name="adj1" fmla="val 18750"/>
              <a:gd name="adj2" fmla="val -8333"/>
              <a:gd name="adj3" fmla="val 18750"/>
              <a:gd name="adj4" fmla="val -16667"/>
              <a:gd name="adj5" fmla="val -115747"/>
              <a:gd name="adj6" fmla="val -30536"/>
            </a:avLst>
          </a:prstGeom>
          <a:gradFill flip="none" rotWithShape="1">
            <a:gsLst>
              <a:gs pos="0">
                <a:srgbClr val="5EFBAF">
                  <a:tint val="66000"/>
                  <a:satMod val="160000"/>
                </a:srgbClr>
              </a:gs>
              <a:gs pos="50000">
                <a:srgbClr val="5EFBAF">
                  <a:tint val="44500"/>
                  <a:satMod val="160000"/>
                </a:srgbClr>
              </a:gs>
              <a:gs pos="100000">
                <a:srgbClr val="5EFBAF">
                  <a:tint val="23500"/>
                  <a:satMod val="160000"/>
                </a:srgbClr>
              </a:gs>
            </a:gsLst>
            <a:lin ang="0" scaled="1"/>
            <a:tileRect/>
          </a:gra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Relate general constraints to the situation to make specific goals</a:t>
            </a:r>
          </a:p>
        </p:txBody>
      </p:sp>
    </p:spTree>
    <p:extLst>
      <p:ext uri="{BB962C8B-B14F-4D97-AF65-F5344CB8AC3E}">
        <p14:creationId xmlns:p14="http://schemas.microsoft.com/office/powerpoint/2010/main" val="242536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A3F8-F1F6-8104-54D0-F3A36FBD0388}"/>
              </a:ext>
            </a:extLst>
          </p:cNvPr>
          <p:cNvSpPr>
            <a:spLocks noGrp="1"/>
          </p:cNvSpPr>
          <p:nvPr>
            <p:ph type="title"/>
          </p:nvPr>
        </p:nvSpPr>
        <p:spPr/>
        <p:txBody>
          <a:bodyPr/>
          <a:lstStyle/>
          <a:p>
            <a:r>
              <a:rPr lang="en-US" dirty="0"/>
              <a:t>Experimental Task: Patrol</a:t>
            </a:r>
          </a:p>
        </p:txBody>
      </p:sp>
      <p:pic>
        <p:nvPicPr>
          <p:cNvPr id="7" name="Content Placeholder 6">
            <a:extLst>
              <a:ext uri="{FF2B5EF4-FFF2-40B4-BE49-F238E27FC236}">
                <a16:creationId xmlns:a16="http://schemas.microsoft.com/office/drawing/2014/main" id="{C9AF2094-7BFB-A650-3BF6-56BF8B9C9C15}"/>
              </a:ext>
            </a:extLst>
          </p:cNvPr>
          <p:cNvPicPr>
            <a:picLocks noGrp="1" noChangeAspect="1"/>
          </p:cNvPicPr>
          <p:nvPr>
            <p:ph idx="1"/>
          </p:nvPr>
        </p:nvPicPr>
        <p:blipFill>
          <a:blip r:embed="rId2"/>
          <a:stretch>
            <a:fillRect/>
          </a:stretch>
        </p:blipFill>
        <p:spPr>
          <a:xfrm>
            <a:off x="6858000" y="1828800"/>
            <a:ext cx="5065776" cy="4020703"/>
          </a:xfrm>
        </p:spPr>
      </p:pic>
      <p:sp>
        <p:nvSpPr>
          <p:cNvPr id="4" name="Footer Placeholder 3">
            <a:extLst>
              <a:ext uri="{FF2B5EF4-FFF2-40B4-BE49-F238E27FC236}">
                <a16:creationId xmlns:a16="http://schemas.microsoft.com/office/drawing/2014/main" id="{381CE0C9-0E44-CCE4-BA8D-5B73F8B884C2}"/>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15FE7DFC-CE6B-E01B-6795-4F7464D7609F}"/>
              </a:ext>
            </a:extLst>
          </p:cNvPr>
          <p:cNvSpPr>
            <a:spLocks noGrp="1"/>
          </p:cNvSpPr>
          <p:nvPr>
            <p:ph type="sldNum" sz="quarter" idx="12"/>
          </p:nvPr>
        </p:nvSpPr>
        <p:spPr/>
        <p:txBody>
          <a:bodyPr/>
          <a:lstStyle/>
          <a:p>
            <a:fld id="{B65E7EDF-9339-DF44-A240-6BDBFF05048D}" type="slidenum">
              <a:rPr lang="en-US" smtClean="0"/>
              <a:pPr/>
              <a:t>7</a:t>
            </a:fld>
            <a:endParaRPr lang="en-US" dirty="0"/>
          </a:p>
        </p:txBody>
      </p:sp>
      <p:sp>
        <p:nvSpPr>
          <p:cNvPr id="8" name="Content Placeholder 2">
            <a:extLst>
              <a:ext uri="{FF2B5EF4-FFF2-40B4-BE49-F238E27FC236}">
                <a16:creationId xmlns:a16="http://schemas.microsoft.com/office/drawing/2014/main" id="{8B576341-E48D-B0EA-4E60-BF7603EACD39}"/>
              </a:ext>
            </a:extLst>
          </p:cNvPr>
          <p:cNvSpPr txBox="1">
            <a:spLocks/>
          </p:cNvSpPr>
          <p:nvPr/>
        </p:nvSpPr>
        <p:spPr>
          <a:xfrm>
            <a:off x="850557" y="1825625"/>
            <a:ext cx="58164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Check the perimeter of the warehouse:</a:t>
            </a:r>
          </a:p>
          <a:p>
            <a:r>
              <a:rPr lang="en-US" dirty="0"/>
              <a:t>achieving a minimum threshold of coverage for the wall-adjacent cells</a:t>
            </a:r>
          </a:p>
          <a:p>
            <a:r>
              <a:rPr lang="en-US" dirty="0"/>
              <a:t>without exceeding your resources for movement</a:t>
            </a:r>
          </a:p>
        </p:txBody>
      </p:sp>
    </p:spTree>
    <p:extLst>
      <p:ext uri="{BB962C8B-B14F-4D97-AF65-F5344CB8AC3E}">
        <p14:creationId xmlns:p14="http://schemas.microsoft.com/office/powerpoint/2010/main" val="4099871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B16B-0C35-0848-B95A-089B547768F9}"/>
              </a:ext>
            </a:extLst>
          </p:cNvPr>
          <p:cNvSpPr>
            <a:spLocks noGrp="1"/>
          </p:cNvSpPr>
          <p:nvPr>
            <p:ph type="title"/>
          </p:nvPr>
        </p:nvSpPr>
        <p:spPr/>
        <p:txBody>
          <a:bodyPr/>
          <a:lstStyle/>
          <a:p>
            <a:r>
              <a:rPr lang="en-US" dirty="0"/>
              <a:t>The Partial Grounding Challenge</a:t>
            </a:r>
          </a:p>
        </p:txBody>
      </p:sp>
      <p:sp>
        <p:nvSpPr>
          <p:cNvPr id="3" name="Content Placeholder 2">
            <a:extLst>
              <a:ext uri="{FF2B5EF4-FFF2-40B4-BE49-F238E27FC236}">
                <a16:creationId xmlns:a16="http://schemas.microsoft.com/office/drawing/2014/main" id="{3A7BA556-0AED-1741-AEF7-4FDBA33D0FED}"/>
              </a:ext>
            </a:extLst>
          </p:cNvPr>
          <p:cNvSpPr>
            <a:spLocks noGrp="1"/>
          </p:cNvSpPr>
          <p:nvPr>
            <p:ph idx="1"/>
          </p:nvPr>
        </p:nvSpPr>
        <p:spPr>
          <a:xfrm>
            <a:off x="850557" y="1825625"/>
            <a:ext cx="7052031" cy="4351338"/>
          </a:xfrm>
        </p:spPr>
        <p:txBody>
          <a:bodyPr>
            <a:noAutofit/>
          </a:bodyPr>
          <a:lstStyle/>
          <a:p>
            <a:pPr>
              <a:lnSpc>
                <a:spcPct val="100000"/>
              </a:lnSpc>
            </a:pPr>
            <a:r>
              <a:rPr lang="en-US" sz="2000" dirty="0"/>
              <a:t>Often not possible to fully ground a relevant constraint</a:t>
            </a:r>
          </a:p>
          <a:p>
            <a:pPr lvl="1">
              <a:lnSpc>
                <a:spcPct val="100000"/>
              </a:lnSpc>
            </a:pPr>
            <a:r>
              <a:rPr lang="en-US" sz="1800" dirty="0"/>
              <a:t>“maintain a 3s distance when following on dry payment”</a:t>
            </a:r>
          </a:p>
          <a:p>
            <a:pPr lvl="1">
              <a:lnSpc>
                <a:spcPct val="100000"/>
              </a:lnSpc>
            </a:pPr>
            <a:r>
              <a:rPr lang="en-US" sz="1800" dirty="0"/>
              <a:t>“personnel must have a valid ID in a restricted area”</a:t>
            </a:r>
          </a:p>
          <a:p>
            <a:pPr marL="457200" lvl="1" indent="0">
              <a:lnSpc>
                <a:spcPct val="100000"/>
              </a:lnSpc>
              <a:buNone/>
            </a:pPr>
            <a:r>
              <a:rPr lang="en-US" sz="1800" dirty="0">
                <a:sym typeface="Wingdings" pitchFamily="2" charset="2"/>
              </a:rPr>
              <a:t> satisfied, unsatisfied, or indeterminate (“tri-state”)</a:t>
            </a:r>
            <a:endParaRPr lang="en-US" sz="1800" dirty="0"/>
          </a:p>
          <a:p>
            <a:pPr>
              <a:lnSpc>
                <a:spcPct val="100000"/>
              </a:lnSpc>
            </a:pPr>
            <a:r>
              <a:rPr lang="en-US" sz="2000" dirty="0"/>
              <a:t>To fully ground, the agent must take some action</a:t>
            </a:r>
          </a:p>
          <a:p>
            <a:pPr lvl="1">
              <a:lnSpc>
                <a:spcPct val="100000"/>
              </a:lnSpc>
            </a:pPr>
            <a:r>
              <a:rPr lang="en-US" sz="1800" dirty="0"/>
              <a:t>Estimate distance between my vehicle and the one ahead</a:t>
            </a:r>
          </a:p>
          <a:p>
            <a:pPr lvl="1">
              <a:lnSpc>
                <a:spcPct val="100000"/>
              </a:lnSpc>
            </a:pPr>
            <a:r>
              <a:rPr lang="en-US" sz="1800" dirty="0"/>
              <a:t>Evaluate validity of some unrecognized person’s ID</a:t>
            </a:r>
          </a:p>
          <a:p>
            <a:pPr>
              <a:lnSpc>
                <a:spcPct val="100000"/>
              </a:lnSpc>
            </a:pPr>
            <a:r>
              <a:rPr lang="en-US" sz="2000" dirty="0"/>
              <a:t>Current approach:</a:t>
            </a:r>
          </a:p>
          <a:p>
            <a:pPr lvl="1">
              <a:lnSpc>
                <a:spcPct val="100000"/>
              </a:lnSpc>
            </a:pPr>
            <a:r>
              <a:rPr lang="en-US" sz="1800" dirty="0"/>
              <a:t>Compile constraint grounding analysis</a:t>
            </a:r>
            <a:br>
              <a:rPr lang="en-US" sz="1800" dirty="0"/>
            </a:br>
            <a:r>
              <a:rPr lang="en-US" sz="1800" dirty="0"/>
              <a:t>(System-2-like </a:t>
            </a:r>
            <a:r>
              <a:rPr lang="en-US" sz="1800" dirty="0">
                <a:sym typeface="Wingdings" pitchFamily="2" charset="2"/>
              </a:rPr>
              <a:t> System-1-like)</a:t>
            </a:r>
            <a:endParaRPr lang="en-US" sz="1800" dirty="0"/>
          </a:p>
          <a:p>
            <a:pPr lvl="1">
              <a:lnSpc>
                <a:spcPct val="100000"/>
              </a:lnSpc>
            </a:pPr>
            <a:r>
              <a:rPr lang="en-US" sz="1800" dirty="0"/>
              <a:t>Recognize when grounding action (measurement) is needed</a:t>
            </a:r>
          </a:p>
          <a:p>
            <a:pPr lvl="1">
              <a:lnSpc>
                <a:spcPct val="100000"/>
              </a:lnSpc>
            </a:pPr>
            <a:r>
              <a:rPr lang="en-US" sz="1800" dirty="0"/>
              <a:t>Incorporate measurement goals into planning</a:t>
            </a:r>
          </a:p>
        </p:txBody>
      </p:sp>
      <p:sp>
        <p:nvSpPr>
          <p:cNvPr id="6" name="TextBox 5">
            <a:extLst>
              <a:ext uri="{FF2B5EF4-FFF2-40B4-BE49-F238E27FC236}">
                <a16:creationId xmlns:a16="http://schemas.microsoft.com/office/drawing/2014/main" id="{F4254068-2A1C-FB4F-AB77-55901DFCC815}"/>
              </a:ext>
            </a:extLst>
          </p:cNvPr>
          <p:cNvSpPr txBox="1"/>
          <p:nvPr/>
        </p:nvSpPr>
        <p:spPr>
          <a:xfrm>
            <a:off x="7902588" y="4823651"/>
            <a:ext cx="4114800" cy="1477328"/>
          </a:xfrm>
          <a:prstGeom prst="rect">
            <a:avLst/>
          </a:prstGeom>
          <a:noFill/>
        </p:spPr>
        <p:txBody>
          <a:bodyPr wrap="square" rtlCol="0">
            <a:spAutoFit/>
          </a:bodyPr>
          <a:lstStyle/>
          <a:p>
            <a:pPr>
              <a:lnSpc>
                <a:spcPct val="90000"/>
              </a:lnSpc>
            </a:pPr>
            <a:r>
              <a:rPr lang="en-US" sz="1600" b="1"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Maritime Security (MARSEC) examples:</a:t>
            </a:r>
          </a:p>
          <a:p>
            <a:pPr>
              <a:lnSpc>
                <a:spcPct val="90000"/>
              </a:lnSpc>
            </a:pPr>
            <a:endParaRPr lang="en-US" sz="16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90000"/>
              </a:lnSpc>
            </a:pPr>
            <a:r>
              <a:rPr lang="en-US" i="1"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All personnel in a restricted area must have a valid ID</a:t>
            </a:r>
            <a:br>
              <a:rPr lang="en-US" sz="16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br>
            <a:endParaRPr lang="en-US" sz="16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90000"/>
              </a:lnSpc>
            </a:pPr>
            <a:endParaRPr lang="en-US" sz="16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Picture 8" descr="A picture containing stationary, several&#10;&#10;Description automatically generated">
            <a:extLst>
              <a:ext uri="{FF2B5EF4-FFF2-40B4-BE49-F238E27FC236}">
                <a16:creationId xmlns:a16="http://schemas.microsoft.com/office/drawing/2014/main" id="{29E85980-77B5-AB47-BAA9-AFF6C273C6B3}"/>
              </a:ext>
            </a:extLst>
          </p:cNvPr>
          <p:cNvPicPr>
            <a:picLocks noChangeAspect="1"/>
          </p:cNvPicPr>
          <p:nvPr/>
        </p:nvPicPr>
        <p:blipFill>
          <a:blip r:embed="rId3"/>
          <a:stretch>
            <a:fillRect/>
          </a:stretch>
        </p:blipFill>
        <p:spPr>
          <a:xfrm>
            <a:off x="8004188" y="1524224"/>
            <a:ext cx="3717912" cy="3244201"/>
          </a:xfrm>
          <a:prstGeom prst="rect">
            <a:avLst/>
          </a:prstGeom>
        </p:spPr>
      </p:pic>
      <p:sp>
        <p:nvSpPr>
          <p:cNvPr id="7" name="Footer Placeholder 3">
            <a:extLst>
              <a:ext uri="{FF2B5EF4-FFF2-40B4-BE49-F238E27FC236}">
                <a16:creationId xmlns:a16="http://schemas.microsoft.com/office/drawing/2014/main" id="{3C861C05-F08F-B2AE-8AF1-CEE8F4C9D940}"/>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Tree>
    <p:extLst>
      <p:ext uri="{BB962C8B-B14F-4D97-AF65-F5344CB8AC3E}">
        <p14:creationId xmlns:p14="http://schemas.microsoft.com/office/powerpoint/2010/main" val="69971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D43C82-F636-5838-0C37-EB9B7907A19E}"/>
              </a:ext>
            </a:extLst>
          </p:cNvPr>
          <p:cNvPicPr>
            <a:picLocks noChangeAspect="1"/>
          </p:cNvPicPr>
          <p:nvPr/>
        </p:nvPicPr>
        <p:blipFill>
          <a:blip r:embed="rId3"/>
          <a:srcRect/>
          <a:stretch/>
        </p:blipFill>
        <p:spPr>
          <a:xfrm>
            <a:off x="6944760" y="2291127"/>
            <a:ext cx="3561360" cy="4118771"/>
          </a:xfrm>
          <a:prstGeom prst="rect">
            <a:avLst/>
          </a:prstGeom>
        </p:spPr>
      </p:pic>
      <p:pic>
        <p:nvPicPr>
          <p:cNvPr id="8" name="Picture 7">
            <a:extLst>
              <a:ext uri="{FF2B5EF4-FFF2-40B4-BE49-F238E27FC236}">
                <a16:creationId xmlns:a16="http://schemas.microsoft.com/office/drawing/2014/main" id="{26BB9E65-1CF3-C805-396B-9A862B1FEA43}"/>
              </a:ext>
            </a:extLst>
          </p:cNvPr>
          <p:cNvPicPr>
            <a:picLocks noChangeAspect="1"/>
          </p:cNvPicPr>
          <p:nvPr/>
        </p:nvPicPr>
        <p:blipFill>
          <a:blip r:embed="rId4"/>
          <a:srcRect/>
          <a:stretch/>
        </p:blipFill>
        <p:spPr>
          <a:xfrm>
            <a:off x="6947970" y="2291126"/>
            <a:ext cx="3552030" cy="4118770"/>
          </a:xfrm>
          <a:prstGeom prst="rect">
            <a:avLst/>
          </a:prstGeom>
        </p:spPr>
      </p:pic>
      <p:pic>
        <p:nvPicPr>
          <p:cNvPr id="10" name="Picture 9">
            <a:extLst>
              <a:ext uri="{FF2B5EF4-FFF2-40B4-BE49-F238E27FC236}">
                <a16:creationId xmlns:a16="http://schemas.microsoft.com/office/drawing/2014/main" id="{FB13C4CA-3DFD-74EA-FD4C-67F49AE7D3BB}"/>
              </a:ext>
            </a:extLst>
          </p:cNvPr>
          <p:cNvPicPr>
            <a:picLocks noChangeAspect="1"/>
          </p:cNvPicPr>
          <p:nvPr/>
        </p:nvPicPr>
        <p:blipFill>
          <a:blip r:embed="rId5"/>
          <a:srcRect/>
          <a:stretch/>
        </p:blipFill>
        <p:spPr>
          <a:xfrm>
            <a:off x="6945138" y="2498958"/>
            <a:ext cx="3551874" cy="3923075"/>
          </a:xfrm>
          <a:prstGeom prst="rect">
            <a:avLst/>
          </a:prstGeom>
        </p:spPr>
      </p:pic>
      <p:pic>
        <p:nvPicPr>
          <p:cNvPr id="11" name="Picture 10">
            <a:extLst>
              <a:ext uri="{FF2B5EF4-FFF2-40B4-BE49-F238E27FC236}">
                <a16:creationId xmlns:a16="http://schemas.microsoft.com/office/drawing/2014/main" id="{01E3A967-EF87-ECC1-29B2-A69E05D31710}"/>
              </a:ext>
            </a:extLst>
          </p:cNvPr>
          <p:cNvPicPr>
            <a:picLocks noChangeAspect="1"/>
          </p:cNvPicPr>
          <p:nvPr/>
        </p:nvPicPr>
        <p:blipFill>
          <a:blip r:embed="rId6"/>
          <a:srcRect/>
          <a:stretch/>
        </p:blipFill>
        <p:spPr>
          <a:xfrm>
            <a:off x="6950270" y="2498958"/>
            <a:ext cx="3550336" cy="3923075"/>
          </a:xfrm>
          <a:prstGeom prst="rect">
            <a:avLst/>
          </a:prstGeom>
        </p:spPr>
      </p:pic>
      <p:pic>
        <p:nvPicPr>
          <p:cNvPr id="24" name="Picture 23">
            <a:extLst>
              <a:ext uri="{FF2B5EF4-FFF2-40B4-BE49-F238E27FC236}">
                <a16:creationId xmlns:a16="http://schemas.microsoft.com/office/drawing/2014/main" id="{ACBCEA87-4BC7-3C41-BB9F-304E5A1B4D8E}"/>
              </a:ext>
            </a:extLst>
          </p:cNvPr>
          <p:cNvPicPr>
            <a:picLocks noChangeAspect="1"/>
          </p:cNvPicPr>
          <p:nvPr/>
        </p:nvPicPr>
        <p:blipFill>
          <a:blip r:embed="rId7"/>
          <a:srcRect/>
          <a:stretch/>
        </p:blipFill>
        <p:spPr>
          <a:xfrm>
            <a:off x="6948245" y="2291127"/>
            <a:ext cx="3561360" cy="4118771"/>
          </a:xfrm>
          <a:prstGeom prst="rect">
            <a:avLst/>
          </a:prstGeom>
        </p:spPr>
      </p:pic>
      <p:sp>
        <p:nvSpPr>
          <p:cNvPr id="2" name="Title 1">
            <a:extLst>
              <a:ext uri="{FF2B5EF4-FFF2-40B4-BE49-F238E27FC236}">
                <a16:creationId xmlns:a16="http://schemas.microsoft.com/office/drawing/2014/main" id="{469CB9EA-9142-FB4E-B3B4-C28CA3E5538D}"/>
              </a:ext>
            </a:extLst>
          </p:cNvPr>
          <p:cNvSpPr>
            <a:spLocks noGrp="1"/>
          </p:cNvSpPr>
          <p:nvPr>
            <p:ph type="title"/>
          </p:nvPr>
        </p:nvSpPr>
        <p:spPr>
          <a:xfrm>
            <a:off x="1816100" y="365125"/>
            <a:ext cx="9539288" cy="1325563"/>
          </a:xfrm>
        </p:spPr>
        <p:txBody>
          <a:bodyPr>
            <a:normAutofit/>
          </a:bodyPr>
          <a:lstStyle/>
          <a:p>
            <a:r>
              <a:rPr lang="en-US" sz="3600" dirty="0"/>
              <a:t>Constraint Grounding:</a:t>
            </a:r>
            <a:br>
              <a:rPr lang="en-US" sz="3600" dirty="0"/>
            </a:br>
            <a:r>
              <a:rPr lang="en-US" sz="3600" dirty="0"/>
              <a:t>(Anticipatory) Structural Analysis</a:t>
            </a:r>
          </a:p>
        </p:txBody>
      </p:sp>
      <p:sp>
        <p:nvSpPr>
          <p:cNvPr id="6" name="Text Placeholder 5">
            <a:extLst>
              <a:ext uri="{FF2B5EF4-FFF2-40B4-BE49-F238E27FC236}">
                <a16:creationId xmlns:a16="http://schemas.microsoft.com/office/drawing/2014/main" id="{D34C486A-D1AE-074B-BCBD-47F50005E4D9}"/>
              </a:ext>
            </a:extLst>
          </p:cNvPr>
          <p:cNvSpPr>
            <a:spLocks noGrp="1"/>
          </p:cNvSpPr>
          <p:nvPr>
            <p:ph type="body" idx="1"/>
          </p:nvPr>
        </p:nvSpPr>
        <p:spPr>
          <a:xfrm>
            <a:off x="839788" y="1533382"/>
            <a:ext cx="5157787" cy="823912"/>
          </a:xfrm>
        </p:spPr>
        <p:txBody>
          <a:bodyPr>
            <a:normAutofit/>
          </a:bodyPr>
          <a:lstStyle/>
          <a:p>
            <a:r>
              <a:rPr lang="en-US" sz="2800" dirty="0"/>
              <a:t>Structural Analysis Steps</a:t>
            </a:r>
          </a:p>
        </p:txBody>
      </p:sp>
      <p:sp>
        <p:nvSpPr>
          <p:cNvPr id="23" name="TextBox 22">
            <a:extLst>
              <a:ext uri="{FF2B5EF4-FFF2-40B4-BE49-F238E27FC236}">
                <a16:creationId xmlns:a16="http://schemas.microsoft.com/office/drawing/2014/main" id="{FAC5D1A3-274C-244A-8AE6-9530DE82168B}"/>
              </a:ext>
            </a:extLst>
          </p:cNvPr>
          <p:cNvSpPr txBox="1"/>
          <p:nvPr/>
        </p:nvSpPr>
        <p:spPr>
          <a:xfrm>
            <a:off x="6223208" y="1637949"/>
            <a:ext cx="6108700" cy="590931"/>
          </a:xfrm>
          <a:prstGeom prst="rect">
            <a:avLst/>
          </a:prstGeom>
          <a:noFill/>
        </p:spPr>
        <p:txBody>
          <a:bodyPr wrap="square">
            <a:spAutoFit/>
          </a:bodyPr>
          <a:lstStyle/>
          <a:p>
            <a:pPr>
              <a:lnSpc>
                <a:spcPct val="90000"/>
              </a:lnSpc>
            </a:pPr>
            <a:r>
              <a:rPr lang="en-US" sz="1800" b="1"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Example: </a:t>
            </a:r>
            <a:endParaRPr lang="en-US" sz="18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90000"/>
              </a:lnSpc>
            </a:pPr>
            <a:r>
              <a:rPr lang="en-US" sz="1800" i="1"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All personnel in a restricted area must have a valid ID</a:t>
            </a:r>
            <a:endParaRPr lang="en-US" sz="18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Content Placeholder 6">
            <a:extLst>
              <a:ext uri="{FF2B5EF4-FFF2-40B4-BE49-F238E27FC236}">
                <a16:creationId xmlns:a16="http://schemas.microsoft.com/office/drawing/2014/main" id="{00072BE6-D125-8F49-9C26-D975BDD71343}"/>
              </a:ext>
            </a:extLst>
          </p:cNvPr>
          <p:cNvSpPr>
            <a:spLocks noGrp="1"/>
          </p:cNvSpPr>
          <p:nvPr>
            <p:ph sz="half" idx="2"/>
          </p:nvPr>
        </p:nvSpPr>
        <p:spPr>
          <a:xfrm>
            <a:off x="486889" y="2256355"/>
            <a:ext cx="6206398" cy="3684588"/>
          </a:xfrm>
        </p:spPr>
        <p:txBody>
          <a:bodyPr>
            <a:noAutofit/>
          </a:bodyPr>
          <a:lstStyle/>
          <a:p>
            <a:pPr marL="457200" indent="-457200">
              <a:lnSpc>
                <a:spcPct val="100000"/>
              </a:lnSpc>
              <a:buFont typeface="+mj-lt"/>
              <a:buAutoNum type="arabicPeriod"/>
            </a:pPr>
            <a:r>
              <a:rPr lang="en-US" sz="2200" dirty="0"/>
              <a:t>Attempt to ground. If known, done.</a:t>
            </a:r>
          </a:p>
          <a:p>
            <a:pPr marL="457200" indent="-457200">
              <a:lnSpc>
                <a:spcPct val="100000"/>
              </a:lnSpc>
              <a:buFont typeface="+mj-lt"/>
              <a:buAutoNum type="arabicPeriod"/>
            </a:pPr>
            <a:r>
              <a:rPr lang="en-US" sz="2200" dirty="0"/>
              <a:t>If constraint structure unknown, exhaustively generate all possible (partial) groundings as fake states for matching</a:t>
            </a:r>
          </a:p>
          <a:p>
            <a:pPr marL="457200" indent="-457200">
              <a:lnSpc>
                <a:spcPct val="100000"/>
              </a:lnSpc>
              <a:buFont typeface="+mj-lt"/>
              <a:buAutoNum type="arabicPeriod"/>
            </a:pPr>
            <a:r>
              <a:rPr lang="en-US" sz="2200" dirty="0"/>
              <a:t>For each fake state:</a:t>
            </a:r>
          </a:p>
          <a:p>
            <a:pPr marL="914400" lvl="1" indent="-457200">
              <a:lnSpc>
                <a:spcPct val="100000"/>
              </a:lnSpc>
              <a:buFont typeface="+mj-lt"/>
              <a:buAutoNum type="arabicPeriod"/>
            </a:pPr>
            <a:r>
              <a:rPr lang="en-US" sz="1800" dirty="0"/>
              <a:t>incrementally crawl state graph while incrementally matching specification graph to learn groundings</a:t>
            </a:r>
          </a:p>
          <a:p>
            <a:pPr marL="914400" lvl="1" indent="-457200">
              <a:lnSpc>
                <a:spcPct val="100000"/>
              </a:lnSpc>
              <a:buFont typeface="+mj-lt"/>
              <a:buAutoNum type="arabicPeriod"/>
            </a:pPr>
            <a:r>
              <a:rPr lang="en-US" sz="1800" dirty="0"/>
              <a:t>Report resultant match: Chunking creates new abstract</a:t>
            </a:r>
            <a:r>
              <a:rPr lang="en-US" sz="1800" i="1" dirty="0"/>
              <a:t> </a:t>
            </a:r>
            <a:r>
              <a:rPr lang="en-US" sz="1800" b="1" i="1" dirty="0"/>
              <a:t>structure</a:t>
            </a:r>
            <a:r>
              <a:rPr lang="en-US" sz="1800" b="1" dirty="0"/>
              <a:t> </a:t>
            </a:r>
            <a:r>
              <a:rPr lang="en-US" sz="1800" b="1" i="1" dirty="0"/>
              <a:t>recognition knowledge</a:t>
            </a:r>
            <a:r>
              <a:rPr lang="en-US" sz="1800" i="1" dirty="0"/>
              <a:t> </a:t>
            </a:r>
            <a:r>
              <a:rPr lang="en-US" sz="1800" dirty="0"/>
              <a:t>that will immediately recognize situations that result in a (partial) grounding.</a:t>
            </a:r>
          </a:p>
        </p:txBody>
      </p:sp>
      <p:sp>
        <p:nvSpPr>
          <p:cNvPr id="3" name="Footer Placeholder 3">
            <a:extLst>
              <a:ext uri="{FF2B5EF4-FFF2-40B4-BE49-F238E27FC236}">
                <a16:creationId xmlns:a16="http://schemas.microsoft.com/office/drawing/2014/main" id="{A85CFDC3-87B5-F6CC-A70C-7D27F5022470}"/>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Tree>
    <p:extLst>
      <p:ext uri="{BB962C8B-B14F-4D97-AF65-F5344CB8AC3E}">
        <p14:creationId xmlns:p14="http://schemas.microsoft.com/office/powerpoint/2010/main" val="23039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C_Template_V1" id="{8BC6D404-11AE-DF48-A65E-53F30410AF22}" vid="{D3CEEA80-1A1F-0E4B-935B-547A7867D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55338</TotalTime>
  <Words>1654</Words>
  <Application>Microsoft Office PowerPoint</Application>
  <PresentationFormat>Widescreen</PresentationFormat>
  <Paragraphs>146</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Helvetica Neue</vt:lpstr>
      <vt:lpstr>Wingdings</vt:lpstr>
      <vt:lpstr>Office Theme</vt:lpstr>
      <vt:lpstr>Goals from Partial Grounding of Constraints </vt:lpstr>
      <vt:lpstr>“Following the Rules”</vt:lpstr>
      <vt:lpstr>What makes “following the rules” difficult?</vt:lpstr>
      <vt:lpstr>Goal: Constraint Compliance</vt:lpstr>
      <vt:lpstr>What problems would we have to solve to get a Soar agent to follow the rules?</vt:lpstr>
      <vt:lpstr>What problems would we have to solve to get a Soar agent to follow the rules?</vt:lpstr>
      <vt:lpstr>Experimental Task: Patrol</vt:lpstr>
      <vt:lpstr>The Partial Grounding Challenge</vt:lpstr>
      <vt:lpstr>Constraint Grounding: (Anticipatory) Structural Analysis</vt:lpstr>
      <vt:lpstr>Constraint Grounding: Instantiation</vt:lpstr>
      <vt:lpstr>Encountering Novel Constraints</vt:lpstr>
      <vt:lpstr>Encountering Novel Constraints</vt:lpstr>
      <vt:lpstr>Encountering Novel Constraints</vt:lpstr>
      <vt:lpstr>Preliminary Evaluation (Testbed)</vt:lpstr>
      <vt:lpstr>Evaluation: Costs of Partial Grounding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 for Integrated Cognition  Soar Workshop Update</dc:title>
  <dc:creator>Robert Wray</dc:creator>
  <cp:lastModifiedBy>Steven Jones</cp:lastModifiedBy>
  <cp:revision>505</cp:revision>
  <dcterms:created xsi:type="dcterms:W3CDTF">2022-05-19T02:27:31Z</dcterms:created>
  <dcterms:modified xsi:type="dcterms:W3CDTF">2024-06-05T19:26:47Z</dcterms:modified>
</cp:coreProperties>
</file>